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7" r:id="rId2"/>
    <p:sldId id="278" r:id="rId3"/>
    <p:sldId id="282" r:id="rId4"/>
    <p:sldId id="285" r:id="rId5"/>
    <p:sldId id="269" r:id="rId6"/>
    <p:sldId id="305" r:id="rId7"/>
    <p:sldId id="298" r:id="rId8"/>
    <p:sldId id="306" r:id="rId9"/>
    <p:sldId id="287" r:id="rId10"/>
    <p:sldId id="307" r:id="rId11"/>
    <p:sldId id="308" r:id="rId12"/>
    <p:sldId id="309" r:id="rId13"/>
    <p:sldId id="310" r:id="rId14"/>
    <p:sldId id="311" r:id="rId15"/>
    <p:sldId id="312" r:id="rId16"/>
    <p:sldId id="313" r:id="rId17"/>
    <p:sldId id="314" r:id="rId18"/>
    <p:sldId id="315" r:id="rId19"/>
    <p:sldId id="304" r:id="rId20"/>
    <p:sldId id="303"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6E3C30-9982-4BE7-B16A-51701AB4005A}" v="21" dt="2023-02-12T16:39:52.258"/>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14" autoAdjust="0"/>
  </p:normalViewPr>
  <p:slideViewPr>
    <p:cSldViewPr snapToGrid="0">
      <p:cViewPr varScale="1">
        <p:scale>
          <a:sx n="71" d="100"/>
          <a:sy n="71" d="100"/>
        </p:scale>
        <p:origin x="72" y="33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91974-9F08-42C6-B4F2-02B9136A72C7}"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en-US"/>
        </a:p>
      </dgm:t>
    </dgm:pt>
    <dgm:pt modelId="{BC6FFA61-6A5E-4A07-B0CD-657A6016A538}">
      <dgm:prSet phldrT="[Text]"/>
      <dgm:spPr/>
      <dgm:t>
        <a:bodyPr/>
        <a:lstStyle/>
        <a:p>
          <a:r>
            <a:rPr lang="en-US" dirty="0"/>
            <a:t>Volunteering time</a:t>
          </a:r>
        </a:p>
      </dgm:t>
      <dgm:extLst>
        <a:ext uri="{E40237B7-FDA0-4F09-8148-C483321AD2D9}">
          <dgm14:cNvPr xmlns:dgm14="http://schemas.microsoft.com/office/drawing/2010/diagram" id="0" name="" title="Group A"/>
        </a:ext>
      </dgm:extLst>
    </dgm:pt>
    <dgm:pt modelId="{BE5D8AB6-D1DC-4693-9520-9749A9B2666C}" type="parTrans" cxnId="{144421FE-CAF2-4745-BAE1-6B88FC778DDF}">
      <dgm:prSet/>
      <dgm:spPr/>
      <dgm:t>
        <a:bodyPr/>
        <a:lstStyle/>
        <a:p>
          <a:endParaRPr lang="en-US"/>
        </a:p>
      </dgm:t>
    </dgm:pt>
    <dgm:pt modelId="{716E4D6C-03E8-4365-AF21-1602BE3722FD}" type="sibTrans" cxnId="{144421FE-CAF2-4745-BAE1-6B88FC778DDF}">
      <dgm:prSet/>
      <dgm:spPr/>
      <dgm:t>
        <a:bodyPr/>
        <a:lstStyle/>
        <a:p>
          <a:endParaRPr lang="en-US"/>
        </a:p>
      </dgm:t>
    </dgm:pt>
    <dgm:pt modelId="{E94ADD85-26B8-44AF-BE89-A44A734EC3B8}">
      <dgm:prSet phldrT="[Text]"/>
      <dgm:spPr/>
      <dgm:t>
        <a:bodyPr/>
        <a:lstStyle/>
        <a:p>
          <a:r>
            <a:rPr lang="en-US" dirty="0"/>
            <a:t>Using talents, skills, tools </a:t>
          </a:r>
        </a:p>
      </dgm:t>
      <dgm:extLst>
        <a:ext uri="{E40237B7-FDA0-4F09-8148-C483321AD2D9}">
          <dgm14:cNvPr xmlns:dgm14="http://schemas.microsoft.com/office/drawing/2010/diagram" id="0" name="" title="Group B"/>
        </a:ext>
      </dgm:extLst>
    </dgm:pt>
    <dgm:pt modelId="{80CC2F95-912D-4EB2-A7A7-15A75A534300}" type="parTrans" cxnId="{35C3B619-E840-4AFF-B602-C4F3A3844CC0}">
      <dgm:prSet/>
      <dgm:spPr/>
      <dgm:t>
        <a:bodyPr/>
        <a:lstStyle/>
        <a:p>
          <a:endParaRPr lang="en-US"/>
        </a:p>
      </dgm:t>
    </dgm:pt>
    <dgm:pt modelId="{BD64D4FA-33E1-4A93-8ABA-E777D7BBB411}" type="sibTrans" cxnId="{35C3B619-E840-4AFF-B602-C4F3A3844CC0}">
      <dgm:prSet/>
      <dgm:spPr/>
      <dgm:t>
        <a:bodyPr/>
        <a:lstStyle/>
        <a:p>
          <a:endParaRPr lang="en-US"/>
        </a:p>
      </dgm:t>
    </dgm:pt>
    <dgm:pt modelId="{52C59E2E-30E9-45A1-A2DB-B56219AA5D23}">
      <dgm:prSet phldrT="[Text]"/>
      <dgm:spPr/>
      <dgm:t>
        <a:bodyPr/>
        <a:lstStyle/>
        <a:p>
          <a:r>
            <a:rPr lang="en-US" dirty="0"/>
            <a:t>Participating in services, ministries, &amp; outreach</a:t>
          </a:r>
        </a:p>
      </dgm:t>
      <dgm:extLst>
        <a:ext uri="{E40237B7-FDA0-4F09-8148-C483321AD2D9}">
          <dgm14:cNvPr xmlns:dgm14="http://schemas.microsoft.com/office/drawing/2010/diagram" id="0" name="" title="Group C"/>
        </a:ext>
      </dgm:extLst>
    </dgm:pt>
    <dgm:pt modelId="{8E439CEF-6BC2-43D4-A93F-DA8490341D46}" type="parTrans" cxnId="{D97B6FBA-E602-4236-BD00-95D5F8708F52}">
      <dgm:prSet/>
      <dgm:spPr/>
      <dgm:t>
        <a:bodyPr/>
        <a:lstStyle/>
        <a:p>
          <a:endParaRPr lang="en-US"/>
        </a:p>
      </dgm:t>
    </dgm:pt>
    <dgm:pt modelId="{F39575F8-5912-4830-B03F-ECBE8EE9EE03}" type="sibTrans" cxnId="{D97B6FBA-E602-4236-BD00-95D5F8708F52}">
      <dgm:prSet/>
      <dgm:spPr/>
      <dgm:t>
        <a:bodyPr/>
        <a:lstStyle/>
        <a:p>
          <a:endParaRPr lang="en-US"/>
        </a:p>
      </dgm:t>
    </dgm:pt>
    <dgm:pt modelId="{6D62B7E6-A7B7-474F-B145-0ABFE7C798BD}">
      <dgm:prSet phldrT="[Text]"/>
      <dgm:spPr/>
      <dgm:t>
        <a:bodyPr/>
        <a:lstStyle/>
        <a:p>
          <a:r>
            <a:rPr lang="en-US" dirty="0"/>
            <a:t>Making monetary donation</a:t>
          </a:r>
        </a:p>
      </dgm:t>
      <dgm:extLst>
        <a:ext uri="{E40237B7-FDA0-4F09-8148-C483321AD2D9}">
          <dgm14:cNvPr xmlns:dgm14="http://schemas.microsoft.com/office/drawing/2010/diagram" id="0" name="" title="Group D"/>
        </a:ext>
      </dgm:extLst>
    </dgm:pt>
    <dgm:pt modelId="{7F511E78-494F-4CB3-BAFB-7289787ECC3D}" type="parTrans" cxnId="{6CF9C0DB-996D-40CB-A9CF-8BA6E74C1E3F}">
      <dgm:prSet/>
      <dgm:spPr/>
      <dgm:t>
        <a:bodyPr/>
        <a:lstStyle/>
        <a:p>
          <a:endParaRPr lang="en-US"/>
        </a:p>
      </dgm:t>
    </dgm:pt>
    <dgm:pt modelId="{8BF8ECB4-4667-4B36-A63D-886D2F45FE49}" type="sibTrans" cxnId="{6CF9C0DB-996D-40CB-A9CF-8BA6E74C1E3F}">
      <dgm:prSet/>
      <dgm:spPr/>
      <dgm:t>
        <a:bodyPr/>
        <a:lstStyle/>
        <a:p>
          <a:endParaRPr lang="en-US"/>
        </a:p>
      </dgm:t>
    </dgm:pt>
    <dgm:pt modelId="{8B586D5B-1BA8-4794-842B-98B691C3928B}" type="pres">
      <dgm:prSet presAssocID="{C7791974-9F08-42C6-B4F2-02B9136A72C7}" presName="compositeShape" presStyleCnt="0">
        <dgm:presLayoutVars>
          <dgm:chMax val="9"/>
          <dgm:dir/>
          <dgm:resizeHandles val="exact"/>
        </dgm:presLayoutVars>
      </dgm:prSet>
      <dgm:spPr/>
    </dgm:pt>
    <dgm:pt modelId="{E9D1B414-4301-4553-9DAF-ACE9902D6950}" type="pres">
      <dgm:prSet presAssocID="{C7791974-9F08-42C6-B4F2-02B9136A72C7}" presName="triangle1" presStyleLbl="node1" presStyleIdx="0" presStyleCnt="4">
        <dgm:presLayoutVars>
          <dgm:bulletEnabled val="1"/>
        </dgm:presLayoutVars>
      </dgm:prSet>
      <dgm:spPr/>
    </dgm:pt>
    <dgm:pt modelId="{45B33EA1-8640-46B4-88FF-887F47189AD6}" type="pres">
      <dgm:prSet presAssocID="{C7791974-9F08-42C6-B4F2-02B9136A72C7}" presName="triangle2" presStyleLbl="node1" presStyleIdx="1" presStyleCnt="4">
        <dgm:presLayoutVars>
          <dgm:bulletEnabled val="1"/>
        </dgm:presLayoutVars>
      </dgm:prSet>
      <dgm:spPr/>
    </dgm:pt>
    <dgm:pt modelId="{5CE8AFD8-8F11-477A-AD8A-938650EC8062}" type="pres">
      <dgm:prSet presAssocID="{C7791974-9F08-42C6-B4F2-02B9136A72C7}" presName="triangle3" presStyleLbl="node1" presStyleIdx="2" presStyleCnt="4">
        <dgm:presLayoutVars>
          <dgm:bulletEnabled val="1"/>
        </dgm:presLayoutVars>
      </dgm:prSet>
      <dgm:spPr/>
    </dgm:pt>
    <dgm:pt modelId="{8A34865A-29F3-4612-BD60-25517D3937BB}" type="pres">
      <dgm:prSet presAssocID="{C7791974-9F08-42C6-B4F2-02B9136A72C7}" presName="triangle4" presStyleLbl="node1" presStyleIdx="3" presStyleCnt="4">
        <dgm:presLayoutVars>
          <dgm:bulletEnabled val="1"/>
        </dgm:presLayoutVars>
      </dgm:prSet>
      <dgm:spPr/>
    </dgm:pt>
  </dgm:ptLst>
  <dgm:cxnLst>
    <dgm:cxn modelId="{35C3B619-E840-4AFF-B602-C4F3A3844CC0}" srcId="{C7791974-9F08-42C6-B4F2-02B9136A72C7}" destId="{E94ADD85-26B8-44AF-BE89-A44A734EC3B8}" srcOrd="1" destOrd="0" parTransId="{80CC2F95-912D-4EB2-A7A7-15A75A534300}" sibTransId="{BD64D4FA-33E1-4A93-8ABA-E777D7BBB411}"/>
    <dgm:cxn modelId="{AC459E9A-72C9-4B2D-BD11-0C2A00A7B9B1}" type="presOf" srcId="{52C59E2E-30E9-45A1-A2DB-B56219AA5D23}" destId="{5CE8AFD8-8F11-477A-AD8A-938650EC8062}" srcOrd="0" destOrd="0" presId="urn:microsoft.com/office/officeart/2005/8/layout/pyramid4"/>
    <dgm:cxn modelId="{E5829CA1-E3DF-403B-A4F0-C810B6B2FE11}" type="presOf" srcId="{E94ADD85-26B8-44AF-BE89-A44A734EC3B8}" destId="{45B33EA1-8640-46B4-88FF-887F47189AD6}" srcOrd="0" destOrd="0" presId="urn:microsoft.com/office/officeart/2005/8/layout/pyramid4"/>
    <dgm:cxn modelId="{D97B6FBA-E602-4236-BD00-95D5F8708F52}" srcId="{C7791974-9F08-42C6-B4F2-02B9136A72C7}" destId="{52C59E2E-30E9-45A1-A2DB-B56219AA5D23}" srcOrd="2" destOrd="0" parTransId="{8E439CEF-6BC2-43D4-A93F-DA8490341D46}" sibTransId="{F39575F8-5912-4830-B03F-ECBE8EE9EE03}"/>
    <dgm:cxn modelId="{66525AC0-026F-4425-88AE-E23ED4309766}" type="presOf" srcId="{BC6FFA61-6A5E-4A07-B0CD-657A6016A538}" destId="{E9D1B414-4301-4553-9DAF-ACE9902D6950}" srcOrd="0" destOrd="0" presId="urn:microsoft.com/office/officeart/2005/8/layout/pyramid4"/>
    <dgm:cxn modelId="{473EA6C5-136B-4679-87CE-C41929DF0AE3}" type="presOf" srcId="{C7791974-9F08-42C6-B4F2-02B9136A72C7}" destId="{8B586D5B-1BA8-4794-842B-98B691C3928B}" srcOrd="0" destOrd="0" presId="urn:microsoft.com/office/officeart/2005/8/layout/pyramid4"/>
    <dgm:cxn modelId="{6CF9C0DB-996D-40CB-A9CF-8BA6E74C1E3F}" srcId="{C7791974-9F08-42C6-B4F2-02B9136A72C7}" destId="{6D62B7E6-A7B7-474F-B145-0ABFE7C798BD}" srcOrd="3" destOrd="0" parTransId="{7F511E78-494F-4CB3-BAFB-7289787ECC3D}" sibTransId="{8BF8ECB4-4667-4B36-A63D-886D2F45FE49}"/>
    <dgm:cxn modelId="{52D03CF9-CE53-4002-AAED-817FBB395399}" type="presOf" srcId="{6D62B7E6-A7B7-474F-B145-0ABFE7C798BD}" destId="{8A34865A-29F3-4612-BD60-25517D3937BB}" srcOrd="0" destOrd="0" presId="urn:microsoft.com/office/officeart/2005/8/layout/pyramid4"/>
    <dgm:cxn modelId="{144421FE-CAF2-4745-BAE1-6B88FC778DDF}" srcId="{C7791974-9F08-42C6-B4F2-02B9136A72C7}" destId="{BC6FFA61-6A5E-4A07-B0CD-657A6016A538}" srcOrd="0" destOrd="0" parTransId="{BE5D8AB6-D1DC-4693-9520-9749A9B2666C}" sibTransId="{716E4D6C-03E8-4365-AF21-1602BE3722FD}"/>
    <dgm:cxn modelId="{96F84AC1-A349-4449-BA3C-6D0D2B0ECE6F}" type="presParOf" srcId="{8B586D5B-1BA8-4794-842B-98B691C3928B}" destId="{E9D1B414-4301-4553-9DAF-ACE9902D6950}" srcOrd="0" destOrd="0" presId="urn:microsoft.com/office/officeart/2005/8/layout/pyramid4"/>
    <dgm:cxn modelId="{CC037F8F-28AA-4119-B60B-10D92FA24C1B}" type="presParOf" srcId="{8B586D5B-1BA8-4794-842B-98B691C3928B}" destId="{45B33EA1-8640-46B4-88FF-887F47189AD6}" srcOrd="1" destOrd="0" presId="urn:microsoft.com/office/officeart/2005/8/layout/pyramid4"/>
    <dgm:cxn modelId="{52221294-4AAA-4926-A25D-AD4C892F6D0D}" type="presParOf" srcId="{8B586D5B-1BA8-4794-842B-98B691C3928B}" destId="{5CE8AFD8-8F11-477A-AD8A-938650EC8062}" srcOrd="2" destOrd="0" presId="urn:microsoft.com/office/officeart/2005/8/layout/pyramid4"/>
    <dgm:cxn modelId="{AC8B59DA-FAD5-49CC-B167-BE68D60CC8D4}" type="presParOf" srcId="{8B586D5B-1BA8-4794-842B-98B691C3928B}" destId="{8A34865A-29F3-4612-BD60-25517D3937B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1B414-4301-4553-9DAF-ACE9902D6950}">
      <dsp:nvSpPr>
        <dsp:cNvPr id="0" name=""/>
        <dsp:cNvSpPr/>
      </dsp:nvSpPr>
      <dsp:spPr>
        <a:xfrm>
          <a:off x="1332706" y="0"/>
          <a:ext cx="2058987" cy="205898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Volunteering time</a:t>
          </a:r>
        </a:p>
      </dsp:txBody>
      <dsp:txXfrm>
        <a:off x="1847453" y="1029494"/>
        <a:ext cx="1029493" cy="1029493"/>
      </dsp:txXfrm>
    </dsp:sp>
    <dsp:sp modelId="{45B33EA1-8640-46B4-88FF-887F47189AD6}">
      <dsp:nvSpPr>
        <dsp:cNvPr id="0" name=""/>
        <dsp:cNvSpPr/>
      </dsp:nvSpPr>
      <dsp:spPr>
        <a:xfrm>
          <a:off x="303212" y="2058987"/>
          <a:ext cx="2058987" cy="205898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Using talents, skills, tools </a:t>
          </a:r>
        </a:p>
      </dsp:txBody>
      <dsp:txXfrm>
        <a:off x="817959" y="3088481"/>
        <a:ext cx="1029493" cy="1029493"/>
      </dsp:txXfrm>
    </dsp:sp>
    <dsp:sp modelId="{5CE8AFD8-8F11-477A-AD8A-938650EC8062}">
      <dsp:nvSpPr>
        <dsp:cNvPr id="0" name=""/>
        <dsp:cNvSpPr/>
      </dsp:nvSpPr>
      <dsp:spPr>
        <a:xfrm rot="10800000">
          <a:off x="1332706" y="2058987"/>
          <a:ext cx="2058987" cy="205898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Participating in services, ministries, &amp; outreach</a:t>
          </a:r>
        </a:p>
      </dsp:txBody>
      <dsp:txXfrm rot="10800000">
        <a:off x="1847453" y="2058987"/>
        <a:ext cx="1029493" cy="1029493"/>
      </dsp:txXfrm>
    </dsp:sp>
    <dsp:sp modelId="{8A34865A-29F3-4612-BD60-25517D3937BB}">
      <dsp:nvSpPr>
        <dsp:cNvPr id="0" name=""/>
        <dsp:cNvSpPr/>
      </dsp:nvSpPr>
      <dsp:spPr>
        <a:xfrm>
          <a:off x="2362199" y="2058987"/>
          <a:ext cx="2058987" cy="2058987"/>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Making monetary donation</a:t>
          </a:r>
        </a:p>
      </dsp:txBody>
      <dsp:txXfrm>
        <a:off x="2876946" y="3088481"/>
        <a:ext cx="1029493" cy="1029493"/>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Understanding ownership </a:t>
            </a:r>
            <a:br>
              <a:rPr lang="en-US" sz="4400" dirty="0"/>
            </a:br>
            <a:br>
              <a:rPr lang="en-US" sz="4400" dirty="0"/>
            </a:br>
            <a:endParaRPr lang="en-US" sz="4400" dirty="0"/>
          </a:p>
        </p:txBody>
      </p:sp>
      <p:sp>
        <p:nvSpPr>
          <p:cNvPr id="3" name="Subtitle 2"/>
          <p:cNvSpPr>
            <a:spLocks noGrp="1"/>
          </p:cNvSpPr>
          <p:nvPr>
            <p:ph type="subTitle" idx="1"/>
          </p:nvPr>
        </p:nvSpPr>
        <p:spPr>
          <a:xfrm>
            <a:off x="1066800" y="4435646"/>
            <a:ext cx="10058400" cy="1050754"/>
          </a:xfrm>
        </p:spPr>
        <p:txBody>
          <a:bodyPr>
            <a:normAutofit/>
          </a:bodyPr>
          <a:lstStyle/>
          <a:p>
            <a:r>
              <a:rPr lang="en-US" dirty="0">
                <a:solidFill>
                  <a:schemeClr val="accent1">
                    <a:lumMod val="75000"/>
                  </a:schemeClr>
                </a:solidFill>
              </a:rPr>
              <a:t>Strengthen Stewardship now &amp; forever</a:t>
            </a:r>
          </a:p>
          <a:p>
            <a:r>
              <a:rPr lang="en-US" dirty="0"/>
              <a:t>Monthly Tuesday night meetings</a:t>
            </a:r>
          </a:p>
          <a:p>
            <a:r>
              <a:rPr lang="en-US" dirty="0">
                <a:solidFill>
                  <a:schemeClr val="accent1">
                    <a:lumMod val="75000"/>
                  </a:schemeClr>
                </a:solidFill>
              </a:rPr>
              <a:t>March </a:t>
            </a:r>
            <a:r>
              <a:rPr lang="en-US" dirty="0"/>
              <a:t>7, 2023</a:t>
            </a:r>
            <a:endParaRPr lang="en-US" dirty="0">
              <a:solidFill>
                <a:schemeClr val="accent1">
                  <a:lumMod val="75000"/>
                </a:schemeClr>
              </a:solidFill>
            </a:endParaRPr>
          </a:p>
        </p:txBody>
      </p:sp>
      <p:pic>
        <p:nvPicPr>
          <p:cNvPr id="5" name="Picture 4" descr="Text&#10;&#10;Description automatically generated">
            <a:extLst>
              <a:ext uri="{FF2B5EF4-FFF2-40B4-BE49-F238E27FC236}">
                <a16:creationId xmlns:a16="http://schemas.microsoft.com/office/drawing/2014/main" id="{90CBFF48-B1CD-44FA-A2F3-ED1759A42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22" y="161598"/>
            <a:ext cx="10349206" cy="2463492"/>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Active stewardship committee</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fontScale="92500" lnSpcReduction="10000"/>
          </a:bodyPr>
          <a:lstStyle/>
          <a:p>
            <a:r>
              <a:rPr lang="en-US" dirty="0"/>
              <a:t>Every parish must have a stewardship committee. If you don’t have one, start one. Start small and grow over time. If you have one, assess it and strengthen it.</a:t>
            </a:r>
          </a:p>
          <a:p>
            <a:r>
              <a:rPr lang="en-US" dirty="0"/>
              <a:t>Strong stewardship committees have:</a:t>
            </a:r>
          </a:p>
          <a:p>
            <a:pPr lvl="1"/>
            <a:r>
              <a:rPr lang="en-US" dirty="0"/>
              <a:t>Active priest involvement </a:t>
            </a:r>
          </a:p>
          <a:p>
            <a:pPr lvl="1"/>
            <a:r>
              <a:rPr lang="en-US" dirty="0"/>
              <a:t>People with different backgrounds: young, older, Greek, non-Greek/variety of ethnic backgrounds, Orthodox-born, convert to Orthodoxy, male, female</a:t>
            </a:r>
          </a:p>
          <a:p>
            <a:pPr lvl="1"/>
            <a:r>
              <a:rPr lang="en-US" dirty="0"/>
              <a:t>Certain skillsets will be helpful: tech-savvy, great communicators, enjoy meeting new people, not shy about asking for volunteers, willing to have personal interactions with people they don’t know</a:t>
            </a:r>
          </a:p>
          <a:p>
            <a:pPr lvl="1"/>
            <a:r>
              <a:rPr lang="en-US" dirty="0"/>
              <a:t>People willing to work a few hours a month to help their church</a:t>
            </a:r>
          </a:p>
          <a:p>
            <a:pPr lvl="1"/>
            <a:r>
              <a:rPr lang="en-US" dirty="0"/>
              <a:t>Goals, action plans: they don’t just talk about ideas, they put ideas into action</a:t>
            </a:r>
          </a:p>
          <a:p>
            <a:pPr lvl="1"/>
            <a:r>
              <a:rPr lang="en-US" dirty="0"/>
              <a:t>Priorities. They know they can’t do everything, so they do a few things great</a:t>
            </a:r>
          </a:p>
          <a:p>
            <a:pPr lvl="1"/>
            <a:r>
              <a:rPr lang="en-US" dirty="0"/>
              <a:t>Meetings with regularity (e.g., monthly)</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10</a:t>
            </a:fld>
            <a:endParaRPr lang="en-US"/>
          </a:p>
        </p:txBody>
      </p:sp>
    </p:spTree>
    <p:extLst>
      <p:ext uri="{BB962C8B-B14F-4D97-AF65-F5344CB8AC3E}">
        <p14:creationId xmlns:p14="http://schemas.microsoft.com/office/powerpoint/2010/main" val="334202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Frequent and inviting communications</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Good leaders/owners communicate effectively.</a:t>
            </a:r>
            <a:endParaRPr lang="en-US" dirty="0">
              <a:solidFill>
                <a:schemeClr val="accent1"/>
              </a:solidFill>
            </a:endParaRPr>
          </a:p>
          <a:p>
            <a:r>
              <a:rPr lang="en-US" dirty="0"/>
              <a:t>Modes of communication:</a:t>
            </a:r>
          </a:p>
          <a:p>
            <a:pPr lvl="1"/>
            <a:r>
              <a:rPr lang="en-US" dirty="0"/>
              <a:t>Written communications (e.g., letters, e-mails, bulletins, newsletters, handwritten notes)</a:t>
            </a:r>
          </a:p>
          <a:p>
            <a:pPr lvl="1"/>
            <a:r>
              <a:rPr lang="en-US" dirty="0"/>
              <a:t>Videos: short videos get people’s attention. Could be good alternative or additive to written communications. Phones today make great quality videos. </a:t>
            </a:r>
          </a:p>
          <a:p>
            <a:pPr lvl="2"/>
            <a:r>
              <a:rPr lang="en-US" dirty="0"/>
              <a:t>Testimonials; messages from Priest, Parish Council members, Stewardship Committee; announcements of upcoming events; video clips from previous events</a:t>
            </a:r>
          </a:p>
          <a:p>
            <a:pPr lvl="1"/>
            <a:r>
              <a:rPr lang="en-US" dirty="0"/>
              <a:t>Social Media: good way to engage the younger generation. Consider whether Facebook is too limited.</a:t>
            </a:r>
          </a:p>
          <a:p>
            <a:pPr lvl="1"/>
            <a:r>
              <a:rPr lang="en-US" dirty="0"/>
              <a:t>Parish website: update often or do not expect people to go back to it</a:t>
            </a:r>
          </a:p>
          <a:p>
            <a:pPr lvl="1"/>
            <a:r>
              <a:rPr lang="en-US" dirty="0"/>
              <a:t>Verbal: priest sermons; testimonials in church or at events; general assembly meetings</a:t>
            </a:r>
          </a:p>
          <a:p>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278598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Frequent and inviting communications (continued)</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fontScale="92500" lnSpcReduction="20000"/>
          </a:bodyPr>
          <a:lstStyle/>
          <a:p>
            <a:r>
              <a:rPr lang="en-US" dirty="0"/>
              <a:t>Effective Communication Tips:</a:t>
            </a:r>
          </a:p>
          <a:p>
            <a:pPr lvl="1"/>
            <a:r>
              <a:rPr lang="en-US" dirty="0"/>
              <a:t>Stewardship materials should favor investment of </a:t>
            </a:r>
            <a:r>
              <a:rPr lang="en-US" dirty="0">
                <a:solidFill>
                  <a:schemeClr val="accent1"/>
                </a:solidFill>
              </a:rPr>
              <a:t>time and talent</a:t>
            </a:r>
            <a:r>
              <a:rPr lang="en-US" dirty="0"/>
              <a:t>, volunteerism, participation in spiritual aspects of our Faith, ministries, charitable work, fellowship. Balance out these aspects with financial contributions. </a:t>
            </a:r>
          </a:p>
          <a:p>
            <a:pPr lvl="1"/>
            <a:r>
              <a:rPr lang="en-US" dirty="0"/>
              <a:t>Have good </a:t>
            </a:r>
            <a:r>
              <a:rPr lang="en-US" dirty="0">
                <a:solidFill>
                  <a:schemeClr val="accent1"/>
                </a:solidFill>
              </a:rPr>
              <a:t>follow-up process </a:t>
            </a:r>
            <a:r>
              <a:rPr lang="en-US" dirty="0"/>
              <a:t>in place when you make asks: for example, stewardship cards that ask for people’s interest in ministries should have people assigned to ensure those names are provided and people are contacted</a:t>
            </a:r>
          </a:p>
          <a:p>
            <a:pPr lvl="1"/>
            <a:r>
              <a:rPr lang="en-US" dirty="0">
                <a:solidFill>
                  <a:schemeClr val="accent1"/>
                </a:solidFill>
              </a:rPr>
              <a:t>Attractive and inviting</a:t>
            </a:r>
            <a:r>
              <a:rPr lang="en-US" dirty="0"/>
              <a:t>; not too wordy and dense. Use pictures, graphics, colors. Think about what attracts you, your friends, young people, seniors, etc., and consider best way to communicate!</a:t>
            </a:r>
          </a:p>
          <a:p>
            <a:pPr lvl="1"/>
            <a:r>
              <a:rPr lang="en-US" dirty="0">
                <a:solidFill>
                  <a:schemeClr val="accent1"/>
                </a:solidFill>
              </a:rPr>
              <a:t>Tailor communications </a:t>
            </a:r>
            <a:r>
              <a:rPr lang="en-US" dirty="0"/>
              <a:t>to audiences when possible. Are you trying to reach active stewards, former stewards, people in the general community that may be interested in learning about Orthodoxy, youth, seniors, etc.? The messages may be different (as well as the mode of communication)</a:t>
            </a:r>
          </a:p>
          <a:p>
            <a:pPr lvl="1"/>
            <a:r>
              <a:rPr lang="en-US" dirty="0"/>
              <a:t>Communicate in </a:t>
            </a:r>
            <a:r>
              <a:rPr lang="en-US" dirty="0">
                <a:solidFill>
                  <a:schemeClr val="accent1"/>
                </a:solidFill>
              </a:rPr>
              <a:t>regular intervals</a:t>
            </a:r>
            <a:r>
              <a:rPr lang="en-US" dirty="0"/>
              <a:t>; balance communications that are too frequent (and may be ignored) with too sparse and not likely to keep the parish top of mind</a:t>
            </a:r>
          </a:p>
          <a:p>
            <a:pPr lvl="2"/>
            <a:r>
              <a:rPr lang="en-US" dirty="0"/>
              <a:t>Mix it up with modes of communication. Balance out the risk of too many emails with an occasional video. Social media posts are short and could be more frequent. </a:t>
            </a:r>
          </a:p>
          <a:p>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12</a:t>
            </a:fld>
            <a:endParaRPr lang="en-US"/>
          </a:p>
        </p:txBody>
      </p:sp>
    </p:spTree>
    <p:extLst>
      <p:ext uri="{BB962C8B-B14F-4D97-AF65-F5344CB8AC3E}">
        <p14:creationId xmlns:p14="http://schemas.microsoft.com/office/powerpoint/2010/main" val="339092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Three Buckets of “Ownership” are guided by trust-building principles</a:t>
            </a:r>
          </a:p>
        </p:txBody>
      </p:sp>
      <p:graphicFrame>
        <p:nvGraphicFramePr>
          <p:cNvPr id="5" name="Table 5">
            <a:extLst>
              <a:ext uri="{FF2B5EF4-FFF2-40B4-BE49-F238E27FC236}">
                <a16:creationId xmlns:a16="http://schemas.microsoft.com/office/drawing/2014/main" id="{87FA8E50-A2B4-3FFB-B00E-05FD506137C3}"/>
              </a:ext>
            </a:extLst>
          </p:cNvPr>
          <p:cNvGraphicFramePr>
            <a:graphicFrameLocks noGrp="1"/>
          </p:cNvGraphicFramePr>
          <p:nvPr>
            <p:ph idx="1"/>
            <p:extLst>
              <p:ext uri="{D42A27DB-BD31-4B8C-83A1-F6EECF244321}">
                <p14:modId xmlns:p14="http://schemas.microsoft.com/office/powerpoint/2010/main" val="3907716807"/>
              </p:ext>
            </p:extLst>
          </p:nvPr>
        </p:nvGraphicFramePr>
        <p:xfrm>
          <a:off x="1295400" y="1828800"/>
          <a:ext cx="9601197" cy="4260533"/>
        </p:xfrm>
        <a:graphic>
          <a:graphicData uri="http://schemas.openxmlformats.org/drawingml/2006/table">
            <a:tbl>
              <a:tblPr firstRow="1" bandRow="1">
                <a:tableStyleId>{B301B821-A1FF-4177-AEE7-76D212191A09}</a:tableStyleId>
              </a:tblPr>
              <a:tblGrid>
                <a:gridCol w="3200399">
                  <a:extLst>
                    <a:ext uri="{9D8B030D-6E8A-4147-A177-3AD203B41FA5}">
                      <a16:colId xmlns:a16="http://schemas.microsoft.com/office/drawing/2014/main" val="4063906486"/>
                    </a:ext>
                  </a:extLst>
                </a:gridCol>
                <a:gridCol w="3200399">
                  <a:extLst>
                    <a:ext uri="{9D8B030D-6E8A-4147-A177-3AD203B41FA5}">
                      <a16:colId xmlns:a16="http://schemas.microsoft.com/office/drawing/2014/main" val="2302372489"/>
                    </a:ext>
                  </a:extLst>
                </a:gridCol>
                <a:gridCol w="3200399">
                  <a:extLst>
                    <a:ext uri="{9D8B030D-6E8A-4147-A177-3AD203B41FA5}">
                      <a16:colId xmlns:a16="http://schemas.microsoft.com/office/drawing/2014/main" val="695651330"/>
                    </a:ext>
                  </a:extLst>
                </a:gridCol>
              </a:tblGrid>
              <a:tr h="1700213">
                <a:tc>
                  <a:txBody>
                    <a:bodyPr/>
                    <a:lstStyle/>
                    <a:p>
                      <a:pPr algn="ctr"/>
                      <a:endParaRPr lang="en-US" dirty="0"/>
                    </a:p>
                    <a:p>
                      <a:pPr algn="ctr"/>
                      <a:endParaRPr lang="en-US" dirty="0"/>
                    </a:p>
                    <a:p>
                      <a:pPr algn="ctr"/>
                      <a:r>
                        <a:rPr lang="en-US" dirty="0"/>
                        <a:t>Commitment from Priest and Parish Council</a:t>
                      </a:r>
                    </a:p>
                  </a:txBody>
                  <a:tcPr/>
                </a:tc>
                <a:tc>
                  <a:txBody>
                    <a:bodyPr/>
                    <a:lstStyle/>
                    <a:p>
                      <a:pPr algn="ctr"/>
                      <a:endParaRPr lang="en-US" dirty="0"/>
                    </a:p>
                    <a:p>
                      <a:pPr algn="ctr"/>
                      <a:endParaRPr lang="en-US" dirty="0"/>
                    </a:p>
                    <a:p>
                      <a:pPr algn="ctr"/>
                      <a:r>
                        <a:rPr lang="en-US" u="none" dirty="0">
                          <a:solidFill>
                            <a:schemeClr val="accent1"/>
                          </a:solidFill>
                        </a:rPr>
                        <a:t>Active Stewardship Committee</a:t>
                      </a:r>
                    </a:p>
                  </a:txBody>
                  <a:tcPr>
                    <a:solidFill>
                      <a:schemeClr val="accent1">
                        <a:alpha val="36000"/>
                      </a:schemeClr>
                    </a:solidFill>
                  </a:tcPr>
                </a:tc>
                <a:tc>
                  <a:txBody>
                    <a:bodyPr/>
                    <a:lstStyle/>
                    <a:p>
                      <a:pPr algn="ctr"/>
                      <a:endParaRPr lang="en-US" dirty="0"/>
                    </a:p>
                    <a:p>
                      <a:pPr algn="ctr"/>
                      <a:endParaRPr lang="en-US" dirty="0"/>
                    </a:p>
                    <a:p>
                      <a:pPr algn="ctr"/>
                      <a:r>
                        <a:rPr lang="en-US" dirty="0"/>
                        <a:t>Frequent and Inviting Communications</a:t>
                      </a:r>
                    </a:p>
                  </a:txBody>
                  <a:tcPr/>
                </a:tc>
                <a:extLst>
                  <a:ext uri="{0D108BD9-81ED-4DB2-BD59-A6C34878D82A}">
                    <a16:rowId xmlns:a16="http://schemas.microsoft.com/office/drawing/2014/main" val="1395296403"/>
                  </a:ext>
                </a:extLst>
              </a:tr>
              <a:tr h="1700213">
                <a:tc gridSpan="3">
                  <a:txBody>
                    <a:bodyPr/>
                    <a:lstStyle/>
                    <a:p>
                      <a:pPr algn="ctr"/>
                      <a:r>
                        <a:rPr lang="en-US" b="1" dirty="0">
                          <a:solidFill>
                            <a:schemeClr val="accent1"/>
                          </a:solidFill>
                        </a:rPr>
                        <a:t>Principles of Trust-Building Apply To All Aspects of Stewardship:</a:t>
                      </a:r>
                    </a:p>
                    <a:p>
                      <a:pPr marL="285750" indent="-285750" algn="l">
                        <a:buFont typeface="Arial" panose="020B0604020202020204" pitchFamily="34" charset="0"/>
                        <a:buChar char="•"/>
                      </a:pPr>
                      <a:r>
                        <a:rPr lang="en-US" b="1" dirty="0">
                          <a:solidFill>
                            <a:schemeClr val="accent1"/>
                          </a:solidFill>
                        </a:rPr>
                        <a:t>Confidentiality</a:t>
                      </a:r>
                      <a:r>
                        <a:rPr lang="en-US" dirty="0"/>
                        <a:t>: people want to feel comfortable that certain types of information is not widely shared.</a:t>
                      </a:r>
                    </a:p>
                    <a:p>
                      <a:pPr marL="285750" indent="-285750" algn="l">
                        <a:buFont typeface="Arial" panose="020B0604020202020204" pitchFamily="34" charset="0"/>
                        <a:buChar char="•"/>
                      </a:pPr>
                      <a:r>
                        <a:rPr lang="en-US" b="1" dirty="0">
                          <a:solidFill>
                            <a:schemeClr val="accent1"/>
                          </a:solidFill>
                        </a:rPr>
                        <a:t>Transparency</a:t>
                      </a:r>
                      <a:r>
                        <a:rPr lang="en-US" dirty="0"/>
                        <a:t>: open and honest communications result in trust from the parish; talk about parish finances and expenses in ways people can understand them; talk about what the parish is doing, especially showcase charity and acts that inspire.</a:t>
                      </a:r>
                    </a:p>
                    <a:p>
                      <a:pPr marL="285750" indent="-285750" algn="l">
                        <a:buFont typeface="Arial" panose="020B0604020202020204" pitchFamily="34" charset="0"/>
                        <a:buChar char="•"/>
                      </a:pPr>
                      <a:r>
                        <a:rPr lang="en-US" b="1" dirty="0">
                          <a:solidFill>
                            <a:schemeClr val="accent1"/>
                          </a:solidFill>
                        </a:rPr>
                        <a:t>Show Appreciation/Acknowledge and Celebrate</a:t>
                      </a:r>
                      <a:r>
                        <a:rPr lang="en-US" dirty="0"/>
                        <a:t>: thank people for the work they do, the prayers they offer, the time they volunteer, the financial donations they make. Use a variety of modes of communication to show appreciation. </a:t>
                      </a:r>
                    </a:p>
                  </a:txBody>
                  <a:tcPr/>
                </a:tc>
                <a:tc hMerge="1">
                  <a:txBody>
                    <a:bodyPr/>
                    <a:lstStyle/>
                    <a:p>
                      <a:pPr algn="ctr"/>
                      <a:endParaRPr lang="en-US" u="none" dirty="0">
                        <a:solidFill>
                          <a:schemeClr val="accent1"/>
                        </a:solidFill>
                      </a:endParaRPr>
                    </a:p>
                  </a:txBody>
                  <a:tcPr>
                    <a:solidFill>
                      <a:schemeClr val="accent1">
                        <a:alpha val="36000"/>
                      </a:schemeClr>
                    </a:solidFill>
                  </a:tcPr>
                </a:tc>
                <a:tc hMerge="1">
                  <a:txBody>
                    <a:bodyPr/>
                    <a:lstStyle/>
                    <a:p>
                      <a:pPr algn="ctr"/>
                      <a:endParaRPr lang="en-US" dirty="0"/>
                    </a:p>
                  </a:txBody>
                  <a:tcPr/>
                </a:tc>
                <a:extLst>
                  <a:ext uri="{0D108BD9-81ED-4DB2-BD59-A6C34878D82A}">
                    <a16:rowId xmlns:a16="http://schemas.microsoft.com/office/drawing/2014/main" val="693073469"/>
                  </a:ext>
                </a:extLst>
              </a:tr>
            </a:tbl>
          </a:graphicData>
        </a:graphic>
      </p:graphicFrame>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15166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Creating a goal/action plan</a:t>
            </a:r>
          </a:p>
        </p:txBody>
      </p:sp>
      <p:graphicFrame>
        <p:nvGraphicFramePr>
          <p:cNvPr id="5" name="Table 5">
            <a:extLst>
              <a:ext uri="{FF2B5EF4-FFF2-40B4-BE49-F238E27FC236}">
                <a16:creationId xmlns:a16="http://schemas.microsoft.com/office/drawing/2014/main" id="{87FA8E50-A2B4-3FFB-B00E-05FD506137C3}"/>
              </a:ext>
            </a:extLst>
          </p:cNvPr>
          <p:cNvGraphicFramePr>
            <a:graphicFrameLocks noGrp="1"/>
          </p:cNvGraphicFramePr>
          <p:nvPr>
            <p:ph idx="1"/>
            <p:extLst>
              <p:ext uri="{D42A27DB-BD31-4B8C-83A1-F6EECF244321}">
                <p14:modId xmlns:p14="http://schemas.microsoft.com/office/powerpoint/2010/main" val="99927878"/>
              </p:ext>
            </p:extLst>
          </p:nvPr>
        </p:nvGraphicFramePr>
        <p:xfrm>
          <a:off x="1295400" y="1828800"/>
          <a:ext cx="9601197" cy="1143001"/>
        </p:xfrm>
        <a:graphic>
          <a:graphicData uri="http://schemas.openxmlformats.org/drawingml/2006/table">
            <a:tbl>
              <a:tblPr firstRow="1" bandRow="1">
                <a:tableStyleId>{B301B821-A1FF-4177-AEE7-76D212191A09}</a:tableStyleId>
              </a:tblPr>
              <a:tblGrid>
                <a:gridCol w="3200399">
                  <a:extLst>
                    <a:ext uri="{9D8B030D-6E8A-4147-A177-3AD203B41FA5}">
                      <a16:colId xmlns:a16="http://schemas.microsoft.com/office/drawing/2014/main" val="4063906486"/>
                    </a:ext>
                  </a:extLst>
                </a:gridCol>
                <a:gridCol w="3200399">
                  <a:extLst>
                    <a:ext uri="{9D8B030D-6E8A-4147-A177-3AD203B41FA5}">
                      <a16:colId xmlns:a16="http://schemas.microsoft.com/office/drawing/2014/main" val="2302372489"/>
                    </a:ext>
                  </a:extLst>
                </a:gridCol>
                <a:gridCol w="3200399">
                  <a:extLst>
                    <a:ext uri="{9D8B030D-6E8A-4147-A177-3AD203B41FA5}">
                      <a16:colId xmlns:a16="http://schemas.microsoft.com/office/drawing/2014/main" val="695651330"/>
                    </a:ext>
                  </a:extLst>
                </a:gridCol>
              </a:tblGrid>
              <a:tr h="1143001">
                <a:tc>
                  <a:txBody>
                    <a:bodyPr/>
                    <a:lstStyle/>
                    <a:p>
                      <a:pPr algn="ctr"/>
                      <a:endParaRPr lang="en-US" dirty="0"/>
                    </a:p>
                    <a:p>
                      <a:pPr algn="ctr"/>
                      <a:r>
                        <a:rPr lang="en-US" dirty="0"/>
                        <a:t>Commitment from Priest and Parish Council</a:t>
                      </a:r>
                    </a:p>
                  </a:txBody>
                  <a:tcPr/>
                </a:tc>
                <a:tc>
                  <a:txBody>
                    <a:bodyPr/>
                    <a:lstStyle/>
                    <a:p>
                      <a:pPr algn="ctr"/>
                      <a:endParaRPr lang="en-US" dirty="0"/>
                    </a:p>
                    <a:p>
                      <a:pPr algn="ctr"/>
                      <a:r>
                        <a:rPr lang="en-US" u="none" dirty="0">
                          <a:solidFill>
                            <a:schemeClr val="accent1"/>
                          </a:solidFill>
                        </a:rPr>
                        <a:t>Active Stewardship Committee</a:t>
                      </a:r>
                    </a:p>
                  </a:txBody>
                  <a:tcPr>
                    <a:solidFill>
                      <a:schemeClr val="accent1">
                        <a:alpha val="36000"/>
                      </a:schemeClr>
                    </a:solidFill>
                  </a:tcPr>
                </a:tc>
                <a:tc>
                  <a:txBody>
                    <a:bodyPr/>
                    <a:lstStyle/>
                    <a:p>
                      <a:pPr algn="ctr"/>
                      <a:endParaRPr lang="en-US" dirty="0"/>
                    </a:p>
                    <a:p>
                      <a:pPr algn="ctr"/>
                      <a:r>
                        <a:rPr lang="en-US" dirty="0"/>
                        <a:t>Frequent and Inviting Communications</a:t>
                      </a:r>
                    </a:p>
                  </a:txBody>
                  <a:tcPr/>
                </a:tc>
                <a:extLst>
                  <a:ext uri="{0D108BD9-81ED-4DB2-BD59-A6C34878D82A}">
                    <a16:rowId xmlns:a16="http://schemas.microsoft.com/office/drawing/2014/main" val="1395296403"/>
                  </a:ext>
                </a:extLst>
              </a:tr>
            </a:tbl>
          </a:graphicData>
        </a:graphic>
      </p:graphicFrame>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14</a:t>
            </a:fld>
            <a:endParaRPr lang="en-US"/>
          </a:p>
        </p:txBody>
      </p:sp>
      <p:sp>
        <p:nvSpPr>
          <p:cNvPr id="3" name="Content Placeholder 2">
            <a:extLst>
              <a:ext uri="{FF2B5EF4-FFF2-40B4-BE49-F238E27FC236}">
                <a16:creationId xmlns:a16="http://schemas.microsoft.com/office/drawing/2014/main" id="{1C36EC3D-DA8F-6A24-B723-E4769428FBD1}"/>
              </a:ext>
            </a:extLst>
          </p:cNvPr>
          <p:cNvSpPr txBox="1">
            <a:spLocks/>
          </p:cNvSpPr>
          <p:nvPr/>
        </p:nvSpPr>
        <p:spPr>
          <a:xfrm>
            <a:off x="1295400" y="3276600"/>
            <a:ext cx="9601200" cy="2666999"/>
          </a:xfrm>
          <a:prstGeom prst="rect">
            <a:avLst/>
          </a:prstGeom>
        </p:spPr>
        <p:txBody>
          <a:bodyPr vert="horz" lIns="91440" tIns="45720" rIns="91440" bIns="45720" rtlCol="0">
            <a:normAutofit fontScale="92500" lnSpcReduction="1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For 2023, we ask each parish to create at least one goal or action to help advance the parish on the key element of “ownership”</a:t>
            </a:r>
          </a:p>
          <a:p>
            <a:r>
              <a:rPr lang="en-US" dirty="0"/>
              <a:t>To do so: pick at least one of the above buckets that you believe your parish could use help</a:t>
            </a:r>
          </a:p>
          <a:p>
            <a:r>
              <a:rPr lang="en-US" dirty="0"/>
              <a:t>Write a goal or action that is specific, measurable, achievable, and time bound that would advance your parish stewardship in one of these areas</a:t>
            </a:r>
          </a:p>
          <a:p>
            <a:r>
              <a:rPr lang="en-US" dirty="0"/>
              <a:t>Bring it back to your Priest and Parish Council for endorsement and adoption for your parish</a:t>
            </a:r>
          </a:p>
          <a:p>
            <a:endParaRPr lang="en-US" dirty="0"/>
          </a:p>
        </p:txBody>
      </p:sp>
    </p:spTree>
    <p:extLst>
      <p:ext uri="{BB962C8B-B14F-4D97-AF65-F5344CB8AC3E}">
        <p14:creationId xmlns:p14="http://schemas.microsoft.com/office/powerpoint/2010/main" val="387997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Goal/Action examples </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a:xfrm>
            <a:off x="1295400" y="1828800"/>
            <a:ext cx="9601200" cy="4523510"/>
          </a:xfrm>
        </p:spPr>
        <p:txBody>
          <a:bodyPr>
            <a:normAutofit fontScale="85000" lnSpcReduction="20000"/>
          </a:bodyPr>
          <a:lstStyle/>
          <a:p>
            <a:r>
              <a:rPr lang="en-US" dirty="0"/>
              <a:t>To help get you started, your goal/action should look something like this:</a:t>
            </a:r>
          </a:p>
          <a:p>
            <a:pPr lvl="1"/>
            <a:r>
              <a:rPr lang="en-US" dirty="0"/>
              <a:t>[</a:t>
            </a:r>
            <a:r>
              <a:rPr lang="en-US" dirty="0">
                <a:solidFill>
                  <a:schemeClr val="accent1"/>
                </a:solidFill>
              </a:rPr>
              <a:t>Parish name</a:t>
            </a:r>
            <a:r>
              <a:rPr lang="en-US" dirty="0"/>
              <a:t>] will [</a:t>
            </a:r>
            <a:r>
              <a:rPr lang="en-US" dirty="0">
                <a:solidFill>
                  <a:schemeClr val="accent1"/>
                </a:solidFill>
              </a:rPr>
              <a:t>insert the goal/action</a:t>
            </a:r>
            <a:r>
              <a:rPr lang="en-US" dirty="0"/>
              <a:t>] by [</a:t>
            </a:r>
            <a:r>
              <a:rPr lang="en-US" dirty="0">
                <a:solidFill>
                  <a:schemeClr val="accent1"/>
                </a:solidFill>
              </a:rPr>
              <a:t>due date</a:t>
            </a:r>
            <a:r>
              <a:rPr lang="en-US" dirty="0"/>
              <a:t>]</a:t>
            </a:r>
          </a:p>
          <a:p>
            <a:r>
              <a:rPr lang="en-US" dirty="0"/>
              <a:t>Some made-up examples to illustrate:</a:t>
            </a:r>
          </a:p>
          <a:p>
            <a:pPr lvl="1"/>
            <a:r>
              <a:rPr lang="en-US" dirty="0"/>
              <a:t>Our Parish will form a stewardship committee with at least 4 active members that have different backgrounds by May 2023</a:t>
            </a:r>
          </a:p>
          <a:p>
            <a:pPr lvl="1"/>
            <a:r>
              <a:rPr lang="en-US" dirty="0"/>
              <a:t>Our Parish will increase the members of our stewardship committee by adding at least 4 more people by June 2023, including a young adult under the age of 35, a convert to our community, and at least one female steward.</a:t>
            </a:r>
          </a:p>
          <a:p>
            <a:pPr lvl="1"/>
            <a:r>
              <a:rPr lang="en-US" dirty="0"/>
              <a:t>Our Parish will meet with our Priest and Parish Council no later than April 2023 to educate them on the SSNF Metropolis stewardship plan and receive approval to focus our stewardship communications on increasing spiritual and ministries participation.</a:t>
            </a:r>
          </a:p>
          <a:p>
            <a:pPr lvl="1"/>
            <a:r>
              <a:rPr lang="en-US" dirty="0"/>
              <a:t>The stewardship committee at our Parish will receive approval by April 2023 to launch a new stewardship monthly e-newsletter that will feature pictures and videos from past events and announce upcoming ministry and fellowship events. The first e-newsletter will be sent by June 2023.</a:t>
            </a:r>
          </a:p>
          <a:p>
            <a:pPr lvl="1"/>
            <a:r>
              <a:rPr lang="en-US" dirty="0"/>
              <a:t>The stewardship committee at our Parish will create a social media plan targeted at our current and potential future stewards, with a focus on young adults, to post at least 3-5 posts a month promoting upcoming services, ministry events, and/or fellowship events. The plan will be adopted by the Parish Council by May 2023; we will find a volunteer to be responsible for posting by April 2023; we will begin posting by June 2023.</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15</a:t>
            </a:fld>
            <a:endParaRPr lang="en-US"/>
          </a:p>
        </p:txBody>
      </p:sp>
    </p:spTree>
    <p:extLst>
      <p:ext uri="{BB962C8B-B14F-4D97-AF65-F5344CB8AC3E}">
        <p14:creationId xmlns:p14="http://schemas.microsoft.com/office/powerpoint/2010/main" val="258823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Breakout session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You will be put into a breakout room to help you brainstorm about developing a goal/action for your parish</a:t>
            </a:r>
          </a:p>
          <a:p>
            <a:r>
              <a:rPr lang="en-US" dirty="0"/>
              <a:t>You should be thinking about what aspects of ownership your parish could use work: stewardship committee, commitment from parish leadership, communication?</a:t>
            </a:r>
          </a:p>
          <a:p>
            <a:r>
              <a:rPr lang="en-US" dirty="0"/>
              <a:t>Use the breakout discussions to spur ideas on what your goal/action could be for your parish</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36414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Return from the Breakout session</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pPr marL="45720" indent="0">
              <a:buNone/>
            </a:pPr>
            <a:endParaRPr lang="en-US" dirty="0"/>
          </a:p>
          <a:p>
            <a:endParaRPr lang="en-US" dirty="0"/>
          </a:p>
          <a:p>
            <a:r>
              <a:rPr lang="en-US" b="1" dirty="0"/>
              <a:t>Share insights from breakout session</a:t>
            </a:r>
          </a:p>
          <a:p>
            <a:r>
              <a:rPr lang="en-US" b="1" dirty="0"/>
              <a:t>One person from each breakout, please verbally share with the team</a:t>
            </a:r>
          </a:p>
          <a:p>
            <a:r>
              <a:rPr lang="en-US" b="1" dirty="0"/>
              <a:t>Helpful comments in the chat are welcome</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93009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Create a goal/action for your parish</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normAutofit/>
          </a:bodyPr>
          <a:lstStyle/>
          <a:p>
            <a:r>
              <a:rPr lang="en-US" dirty="0"/>
              <a:t>By next month, create an “ownership” goal/action for your parish. </a:t>
            </a:r>
          </a:p>
          <a:p>
            <a:r>
              <a:rPr lang="en-US" dirty="0"/>
              <a:t>Take it to your Priest and Parish Council for alignment/approval. Start implementing </a:t>
            </a:r>
            <a:r>
              <a:rPr lang="en-US"/>
              <a:t>the approved goal/action!</a:t>
            </a:r>
            <a:endParaRPr lang="en-US" dirty="0"/>
          </a:p>
          <a:p>
            <a:r>
              <a:rPr lang="en-US" dirty="0"/>
              <a:t>At next month’s Tuesday night meeting, please bring your goal and be prepared to share:</a:t>
            </a:r>
          </a:p>
          <a:p>
            <a:pPr lvl="1"/>
            <a:r>
              <a:rPr lang="en-US" dirty="0"/>
              <a:t>Your goal with the team</a:t>
            </a:r>
          </a:p>
          <a:p>
            <a:pPr lvl="1"/>
            <a:r>
              <a:rPr lang="en-US" dirty="0"/>
              <a:t>Whether you met any resistance in getting alignment. What did you do to overcome it? What barriers did you identify are causing the resistance?</a:t>
            </a:r>
          </a:p>
          <a:p>
            <a:pPr lvl="1"/>
            <a:r>
              <a:rPr lang="en-US" dirty="0"/>
              <a:t>Have you started implementing the goal? How is it going? </a:t>
            </a:r>
          </a:p>
          <a:p>
            <a:pPr lvl="1"/>
            <a:endParaRPr lang="en-US" dirty="0"/>
          </a:p>
          <a:p>
            <a:pPr marL="365760" lvl="1" indent="0">
              <a:buNone/>
            </a:pPr>
            <a:r>
              <a:rPr lang="en-US" i="1" dirty="0">
                <a:solidFill>
                  <a:schemeClr val="accent1"/>
                </a:solidFill>
              </a:rPr>
              <a:t>By sharing, we will hopefully learn from each other and help those that are having difficulty!</a:t>
            </a:r>
          </a:p>
          <a:p>
            <a:pPr lvl="1"/>
            <a:endParaRPr lang="en-US" dirty="0"/>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510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CED5-F499-49E2-8E5F-C8CA379DB653}"/>
              </a:ext>
            </a:extLst>
          </p:cNvPr>
          <p:cNvSpPr>
            <a:spLocks noGrp="1"/>
          </p:cNvSpPr>
          <p:nvPr>
            <p:ph type="title"/>
          </p:nvPr>
        </p:nvSpPr>
        <p:spPr/>
        <p:txBody>
          <a:bodyPr>
            <a:normAutofit/>
          </a:bodyPr>
          <a:lstStyle/>
          <a:p>
            <a:pPr algn="ctr"/>
            <a:r>
              <a:rPr lang="en-US" dirty="0"/>
              <a:t>Learn more</a:t>
            </a:r>
          </a:p>
        </p:txBody>
      </p:sp>
      <p:sp>
        <p:nvSpPr>
          <p:cNvPr id="3" name="Content Placeholder 2">
            <a:extLst>
              <a:ext uri="{FF2B5EF4-FFF2-40B4-BE49-F238E27FC236}">
                <a16:creationId xmlns:a16="http://schemas.microsoft.com/office/drawing/2014/main" id="{9CD8ADAB-E284-4E70-BA4D-2F5FCA803B3E}"/>
              </a:ext>
            </a:extLst>
          </p:cNvPr>
          <p:cNvSpPr>
            <a:spLocks noGrp="1"/>
          </p:cNvSpPr>
          <p:nvPr>
            <p:ph idx="1"/>
          </p:nvPr>
        </p:nvSpPr>
        <p:spPr/>
        <p:txBody>
          <a:bodyPr>
            <a:normAutofit/>
          </a:bodyPr>
          <a:lstStyle/>
          <a:p>
            <a:pPr rtl="0"/>
            <a:endParaRPr lang="en-US" sz="1800" dirty="0">
              <a:solidFill>
                <a:srgbClr val="26282A"/>
              </a:solidFill>
              <a:effectLst/>
              <a:latin typeface="Arial" panose="020B0604020202020204" pitchFamily="34" charset="0"/>
            </a:endParaRPr>
          </a:p>
          <a:p>
            <a:pPr marL="45720" indent="0" rtl="0">
              <a:buNone/>
            </a:pPr>
            <a:r>
              <a:rPr lang="en-US" sz="2800" dirty="0"/>
              <a:t>We have a wealth of information on the Metropolis Strengthen Stewardship Now &amp; Forever portal online:</a:t>
            </a:r>
          </a:p>
          <a:p>
            <a:pPr marL="45720" indent="0" rtl="0">
              <a:buNone/>
            </a:pPr>
            <a:endParaRPr lang="en-US" sz="2800" dirty="0"/>
          </a:p>
          <a:p>
            <a:pPr marL="45720" indent="0" rtl="0">
              <a:buNone/>
            </a:pPr>
            <a:r>
              <a:rPr lang="en-US" sz="2800" dirty="0"/>
              <a:t>https://chicago.goarch.org/resource-directory/stewardship/</a:t>
            </a:r>
          </a:p>
          <a:p>
            <a:pPr marL="45720" indent="0" rtl="0">
              <a:buNone/>
            </a:pPr>
            <a:endParaRPr lang="en-US" sz="2800" dirty="0"/>
          </a:p>
          <a:p>
            <a:pPr marL="45720" indent="0" rtl="0">
              <a:buNone/>
            </a:pPr>
            <a:endParaRPr lang="en-US" sz="2800" dirty="0"/>
          </a:p>
        </p:txBody>
      </p:sp>
      <p:sp>
        <p:nvSpPr>
          <p:cNvPr id="4" name="Slide Number Placeholder 3">
            <a:extLst>
              <a:ext uri="{FF2B5EF4-FFF2-40B4-BE49-F238E27FC236}">
                <a16:creationId xmlns:a16="http://schemas.microsoft.com/office/drawing/2014/main" id="{FE9F7226-CC09-42FC-A281-B5DF8245CD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409093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dirty="0"/>
              <a:t>Welcome and Introduction</a:t>
            </a:r>
          </a:p>
          <a:p>
            <a:r>
              <a:rPr lang="en-US" dirty="0"/>
              <a:t>Our Metropolis Definition of “Stewardship”</a:t>
            </a:r>
          </a:p>
          <a:p>
            <a:r>
              <a:rPr lang="en-US" dirty="0"/>
              <a:t>Deeper Dive Into the First Element of Successful Stewardship: Ownership</a:t>
            </a:r>
          </a:p>
          <a:p>
            <a:r>
              <a:rPr lang="en-US" dirty="0"/>
              <a:t>Breakout Sessions</a:t>
            </a:r>
          </a:p>
          <a:p>
            <a:r>
              <a:rPr lang="en-US" dirty="0"/>
              <a:t>Full Group Sharing </a:t>
            </a:r>
          </a:p>
          <a:p>
            <a:pPr lvl="1"/>
            <a:endParaRPr lang="en-US" dirty="0"/>
          </a:p>
          <a:p>
            <a:endParaRPr lang="en-US" dirty="0"/>
          </a:p>
        </p:txBody>
      </p:sp>
      <p:pic>
        <p:nvPicPr>
          <p:cNvPr id="4" name="Picture 3" descr="Text&#10;&#10;Description automatically generated">
            <a:extLst>
              <a:ext uri="{FF2B5EF4-FFF2-40B4-BE49-F238E27FC236}">
                <a16:creationId xmlns:a16="http://schemas.microsoft.com/office/drawing/2014/main" id="{3719692B-7C06-4B40-8DFD-AFC22CDB05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AA36238F-AB3E-4325-A317-6DE87843DE2F}"/>
              </a:ext>
            </a:extLst>
          </p:cNvPr>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208581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month: ownership goal sharing</a:t>
            </a:r>
          </a:p>
        </p:txBody>
      </p:sp>
    </p:spTree>
    <p:extLst>
      <p:ext uri="{BB962C8B-B14F-4D97-AF65-F5344CB8AC3E}">
        <p14:creationId xmlns:p14="http://schemas.microsoft.com/office/powerpoint/2010/main" val="37179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827" y="2286000"/>
            <a:ext cx="9601200" cy="1143000"/>
          </a:xfrm>
        </p:spPr>
        <p:txBody>
          <a:bodyPr>
            <a:normAutofit fontScale="90000"/>
          </a:bodyPr>
          <a:lstStyle/>
          <a:p>
            <a:r>
              <a:rPr lang="en-US" dirty="0"/>
              <a:t>Thank you </a:t>
            </a:r>
            <a:br>
              <a:rPr lang="en-US" dirty="0"/>
            </a:br>
            <a:br>
              <a:rPr lang="en-US" dirty="0"/>
            </a:br>
            <a:r>
              <a:rPr lang="en-US" dirty="0"/>
              <a:t>Questions?</a:t>
            </a:r>
          </a:p>
        </p:txBody>
      </p:sp>
      <p:pic>
        <p:nvPicPr>
          <p:cNvPr id="7" name="Picture 6" descr="Text&#10;&#10;Description automatically generated">
            <a:extLst>
              <a:ext uri="{FF2B5EF4-FFF2-40B4-BE49-F238E27FC236}">
                <a16:creationId xmlns:a16="http://schemas.microsoft.com/office/drawing/2014/main" id="{20B7AAA9-C8B1-4719-B4BC-C13473CD5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8" name="Slide Number Placeholder 7">
            <a:extLst>
              <a:ext uri="{FF2B5EF4-FFF2-40B4-BE49-F238E27FC236}">
                <a16:creationId xmlns:a16="http://schemas.microsoft.com/office/drawing/2014/main" id="{6DE6AD13-3A6E-4A32-9AED-57CD9C4BEE1E}"/>
              </a:ext>
            </a:extLst>
          </p:cNvPr>
          <p:cNvSpPr>
            <a:spLocks noGrp="1"/>
          </p:cNvSpPr>
          <p:nvPr>
            <p:ph type="sldNum" sz="quarter" idx="12"/>
          </p:nvPr>
        </p:nvSpPr>
        <p:spPr/>
        <p:txBody>
          <a:bodyPr/>
          <a:lstStyle/>
          <a:p>
            <a:fld id="{E31375A4-56A4-47D6-9801-1991572033F7}" type="slidenum">
              <a:rPr lang="en-US" smtClean="0"/>
              <a:t>21</a:t>
            </a:fld>
            <a:endParaRPr lang="en-US"/>
          </a:p>
        </p:txBody>
      </p:sp>
    </p:spTree>
    <p:extLst>
      <p:ext uri="{BB962C8B-B14F-4D97-AF65-F5344CB8AC3E}">
        <p14:creationId xmlns:p14="http://schemas.microsoft.com/office/powerpoint/2010/main" val="11467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stewardship Defined </a:t>
            </a:r>
          </a:p>
        </p:txBody>
      </p:sp>
    </p:spTree>
    <p:extLst>
      <p:ext uri="{BB962C8B-B14F-4D97-AF65-F5344CB8AC3E}">
        <p14:creationId xmlns:p14="http://schemas.microsoft.com/office/powerpoint/2010/main" val="78269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Section 1: defining “Stewardship”</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Stewardship is our grateful and loving response to God’s love, grace and gifts to us. </a:t>
            </a:r>
          </a:p>
          <a:p>
            <a:r>
              <a:rPr lang="en-US" dirty="0"/>
              <a:t>It is our personal commitment to God and His Church to ensure its vitality and continuous growth by joyfully and sacrificially offering of our talents, time and treasures that we have received from Him.</a:t>
            </a:r>
          </a:p>
          <a:p>
            <a:r>
              <a:rPr lang="en-US" dirty="0"/>
              <a:t>Stewardship puts our faith in action and demonstrates our trust in God.</a:t>
            </a:r>
          </a:p>
          <a:p>
            <a:pPr marL="45720" indent="0">
              <a:buNone/>
            </a:pPr>
            <a:endParaRPr lang="en-US" dirty="0"/>
          </a:p>
        </p:txBody>
      </p:sp>
      <p:pic>
        <p:nvPicPr>
          <p:cNvPr id="4" name="Picture 3" descr="Text&#10;&#10;Description automatically generated">
            <a:extLst>
              <a:ext uri="{FF2B5EF4-FFF2-40B4-BE49-F238E27FC236}">
                <a16:creationId xmlns:a16="http://schemas.microsoft.com/office/drawing/2014/main" id="{2D120748-C476-4773-A57C-847C947FC6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548E35FB-0895-4228-9D64-244D4F6194D7}"/>
              </a:ext>
            </a:extLst>
          </p:cNvPr>
          <p:cNvSpPr>
            <a:spLocks noGrp="1"/>
          </p:cNvSpPr>
          <p:nvPr>
            <p:ph type="sldNum" sz="quarter" idx="12"/>
          </p:nvPr>
        </p:nvSpPr>
        <p:spPr/>
        <p:txBody>
          <a:bodyPr/>
          <a:lstStyle/>
          <a:p>
            <a:fld id="{E31375A4-56A4-47D6-9801-1991572033F7}" type="slidenum">
              <a:rPr lang="en-US" smtClean="0"/>
              <a:t>4</a:t>
            </a:fld>
            <a:endParaRPr lang="en-US"/>
          </a:p>
        </p:txBody>
      </p:sp>
    </p:spTree>
    <p:extLst>
      <p:ext uri="{BB962C8B-B14F-4D97-AF65-F5344CB8AC3E}">
        <p14:creationId xmlns:p14="http://schemas.microsoft.com/office/powerpoint/2010/main" val="6856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Stewardship is </a:t>
            </a:r>
            <a:r>
              <a:rPr lang="en-US" i="1" dirty="0"/>
              <a:t>time and talent </a:t>
            </a:r>
            <a:r>
              <a:rPr lang="en-US" dirty="0"/>
              <a:t>in addition to financial commitment</a:t>
            </a:r>
          </a:p>
        </p:txBody>
      </p:sp>
      <p:sp>
        <p:nvSpPr>
          <p:cNvPr id="3" name="Content Placeholder 2"/>
          <p:cNvSpPr>
            <a:spLocks noGrp="1"/>
          </p:cNvSpPr>
          <p:nvPr>
            <p:ph sz="half" idx="1"/>
          </p:nvPr>
        </p:nvSpPr>
        <p:spPr/>
        <p:txBody>
          <a:bodyPr>
            <a:normAutofit lnSpcReduction="10000"/>
          </a:bodyPr>
          <a:lstStyle/>
          <a:p>
            <a:r>
              <a:rPr lang="en-US" dirty="0"/>
              <a:t>Many equate stewardship to money; but it is more. Volunteerism, giving of time, talents, and skills—those gifts that God has given us—is just as, if not more, important than money</a:t>
            </a:r>
          </a:p>
          <a:p>
            <a:r>
              <a:rPr lang="en-US" dirty="0"/>
              <a:t>Stewardship should focus on participation and volunteerism—monetary gifts will follow</a:t>
            </a:r>
          </a:p>
          <a:p>
            <a:r>
              <a:rPr lang="en-US" dirty="0"/>
              <a:t>Remember: you need stewards for stewardship</a:t>
            </a:r>
          </a:p>
          <a:p>
            <a:r>
              <a:rPr lang="en-US" dirty="0"/>
              <a:t>But it is important to have a strategy to raise money that does not rely on outside sources (e.g., festivals)</a:t>
            </a:r>
          </a:p>
        </p:txBody>
      </p:sp>
      <p:graphicFrame>
        <p:nvGraphicFramePr>
          <p:cNvPr id="5" name="Content Placeholder 4" descr="Segmented pyramid showing&#10;interconnected relationships between 4 groups. The Group A, Group 2, Group 3 and Group 4 text appear in triangular shapes"/>
          <p:cNvGraphicFramePr>
            <a:graphicFrameLocks noGrp="1"/>
          </p:cNvGraphicFramePr>
          <p:nvPr>
            <p:ph sz="half" idx="2"/>
            <p:extLst>
              <p:ext uri="{D42A27DB-BD31-4B8C-83A1-F6EECF244321}">
                <p14:modId xmlns:p14="http://schemas.microsoft.com/office/powerpoint/2010/main" val="1088154995"/>
              </p:ext>
            </p:extLst>
          </p:nvPr>
        </p:nvGraphicFramePr>
        <p:xfrm>
          <a:off x="6172200" y="1825625"/>
          <a:ext cx="4724400" cy="4117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Text&#10;&#10;Description automatically generated">
            <a:extLst>
              <a:ext uri="{FF2B5EF4-FFF2-40B4-BE49-F238E27FC236}">
                <a16:creationId xmlns:a16="http://schemas.microsoft.com/office/drawing/2014/main" id="{279FD2D0-BC05-4C5C-99E7-E16CE6BAE9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4" name="Slide Number Placeholder 3">
            <a:extLst>
              <a:ext uri="{FF2B5EF4-FFF2-40B4-BE49-F238E27FC236}">
                <a16:creationId xmlns:a16="http://schemas.microsoft.com/office/drawing/2014/main" id="{C7DC02C3-537A-4EE4-B262-15C0118D7BF4}"/>
              </a:ext>
            </a:extLst>
          </p:cNvPr>
          <p:cNvSpPr>
            <a:spLocks noGrp="1"/>
          </p:cNvSpPr>
          <p:nvPr>
            <p:ph type="sldNum" sz="quarter" idx="12"/>
          </p:nvPr>
        </p:nvSpPr>
        <p:spPr/>
        <p:txBody>
          <a:bodyPr/>
          <a:lstStyle/>
          <a:p>
            <a:fld id="{E31375A4-56A4-47D6-9801-1991572033F7}" type="slidenum">
              <a:rPr lang="en-US" smtClean="0"/>
              <a:t>5</a:t>
            </a:fld>
            <a:endParaRPr lang="en-US"/>
          </a:p>
        </p:txBody>
      </p:sp>
    </p:spTree>
    <p:extLst>
      <p:ext uri="{BB962C8B-B14F-4D97-AF65-F5344CB8AC3E}">
        <p14:creationId xmlns:p14="http://schemas.microsoft.com/office/powerpoint/2010/main" val="255730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ownership</a:t>
            </a:r>
          </a:p>
        </p:txBody>
      </p:sp>
    </p:spTree>
    <p:extLst>
      <p:ext uri="{BB962C8B-B14F-4D97-AF65-F5344CB8AC3E}">
        <p14:creationId xmlns:p14="http://schemas.microsoft.com/office/powerpoint/2010/main" val="166857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normAutofit fontScale="90000"/>
          </a:bodyPr>
          <a:lstStyle/>
          <a:p>
            <a:r>
              <a:rPr lang="en-US" dirty="0"/>
              <a:t>the key elements of successful stewardship: Our focus tonight is ownership</a:t>
            </a:r>
          </a:p>
        </p:txBody>
      </p:sp>
      <p:pic>
        <p:nvPicPr>
          <p:cNvPr id="6" name="Picture 5" descr="Text&#10;&#10;Description automatically generated">
            <a:extLst>
              <a:ext uri="{FF2B5EF4-FFF2-40B4-BE49-F238E27FC236}">
                <a16:creationId xmlns:a16="http://schemas.microsoft.com/office/drawing/2014/main" id="{5A070E94-A47C-4A1B-B986-343D5F6091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7" name="Slide Number Placeholder 6">
            <a:extLst>
              <a:ext uri="{FF2B5EF4-FFF2-40B4-BE49-F238E27FC236}">
                <a16:creationId xmlns:a16="http://schemas.microsoft.com/office/drawing/2014/main" id="{A2D6F145-EC53-4DFD-82A9-797A9C2B19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srgbClr val="514A40"/>
              </a:solidFill>
              <a:effectLst/>
              <a:uLnTx/>
              <a:uFillTx/>
              <a:latin typeface="Cambria"/>
              <a:ea typeface="+mn-ea"/>
              <a:cs typeface="+mn-cs"/>
            </a:endParaRPr>
          </a:p>
        </p:txBody>
      </p:sp>
      <p:sp>
        <p:nvSpPr>
          <p:cNvPr id="3" name="Content Placeholder 2">
            <a:extLst>
              <a:ext uri="{FF2B5EF4-FFF2-40B4-BE49-F238E27FC236}">
                <a16:creationId xmlns:a16="http://schemas.microsoft.com/office/drawing/2014/main" id="{23540F96-BD2D-9E5C-BA75-779FAC1B817F}"/>
              </a:ext>
            </a:extLst>
          </p:cNvPr>
          <p:cNvSpPr>
            <a:spLocks noGrp="1"/>
          </p:cNvSpPr>
          <p:nvPr>
            <p:ph idx="1"/>
          </p:nvPr>
        </p:nvSpPr>
        <p:spPr>
          <a:xfrm>
            <a:off x="1295400" y="1828800"/>
            <a:ext cx="9601200" cy="4114800"/>
          </a:xfrm>
        </p:spPr>
        <p:txBody>
          <a:bodyPr/>
          <a:lstStyle/>
          <a:p>
            <a:r>
              <a:rPr lang="en-US" b="1" dirty="0">
                <a:solidFill>
                  <a:schemeClr val="accent1"/>
                </a:solidFill>
              </a:rPr>
              <a:t>Ownership</a:t>
            </a:r>
            <a:r>
              <a:rPr lang="en-US" dirty="0"/>
              <a:t>: </a:t>
            </a:r>
            <a:r>
              <a:rPr lang="en-US" b="1" dirty="0"/>
              <a:t>Stewardship must have an owner, a leader, and </a:t>
            </a:r>
            <a:r>
              <a:rPr lang="en-US" b="1" dirty="0">
                <a:solidFill>
                  <a:schemeClr val="accent1"/>
                </a:solidFill>
              </a:rPr>
              <a:t>people responsible and accountable </a:t>
            </a:r>
            <a:r>
              <a:rPr lang="en-US" b="1" dirty="0"/>
              <a:t>for and devoting specific attention to it to make true Christian giving of talent, time, and treasure a central part of every parish. </a:t>
            </a:r>
            <a:endParaRPr lang="en-US" b="1" dirty="0">
              <a:solidFill>
                <a:schemeClr val="accent1"/>
              </a:solidFill>
            </a:endParaRPr>
          </a:p>
          <a:p>
            <a:r>
              <a:rPr lang="en-US" b="1" dirty="0">
                <a:solidFill>
                  <a:schemeClr val="bg1">
                    <a:lumMod val="50000"/>
                  </a:schemeClr>
                </a:solidFill>
              </a:rPr>
              <a:t>Engagement</a:t>
            </a:r>
            <a:r>
              <a:rPr lang="en-US" dirty="0">
                <a:solidFill>
                  <a:schemeClr val="bg1">
                    <a:lumMod val="50000"/>
                  </a:schemeClr>
                </a:solidFill>
              </a:rPr>
              <a:t>: Engagement means connecting with people, inviting them to participate in the parish spiritual, educational, and fellowship ministries, and parish and community outreach.</a:t>
            </a:r>
          </a:p>
          <a:p>
            <a:r>
              <a:rPr lang="en-US" b="1" dirty="0">
                <a:solidFill>
                  <a:schemeClr val="bg1">
                    <a:lumMod val="50000"/>
                  </a:schemeClr>
                </a:solidFill>
              </a:rPr>
              <a:t>Generosity</a:t>
            </a:r>
            <a:r>
              <a:rPr lang="en-US" dirty="0">
                <a:solidFill>
                  <a:schemeClr val="bg1">
                    <a:lumMod val="50000"/>
                  </a:schemeClr>
                </a:solidFill>
              </a:rPr>
              <a:t>: Generosity is a reflection of the gratitude we have to God for the gifts He has given us. It is not just about money; it is the generosity of volunteerism, dedicating time and talents, as well.</a:t>
            </a:r>
          </a:p>
        </p:txBody>
      </p:sp>
    </p:spTree>
    <p:extLst>
      <p:ext uri="{BB962C8B-B14F-4D97-AF65-F5344CB8AC3E}">
        <p14:creationId xmlns:p14="http://schemas.microsoft.com/office/powerpoint/2010/main" val="41679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F014-F335-1764-E6AC-6B133C2908D5}"/>
              </a:ext>
            </a:extLst>
          </p:cNvPr>
          <p:cNvSpPr>
            <a:spLocks noGrp="1"/>
          </p:cNvSpPr>
          <p:nvPr>
            <p:ph type="title"/>
          </p:nvPr>
        </p:nvSpPr>
        <p:spPr/>
        <p:txBody>
          <a:bodyPr/>
          <a:lstStyle/>
          <a:p>
            <a:r>
              <a:rPr lang="en-US" dirty="0"/>
              <a:t>Three Buckets of “Ownership”</a:t>
            </a:r>
          </a:p>
        </p:txBody>
      </p:sp>
      <p:graphicFrame>
        <p:nvGraphicFramePr>
          <p:cNvPr id="5" name="Table 5">
            <a:extLst>
              <a:ext uri="{FF2B5EF4-FFF2-40B4-BE49-F238E27FC236}">
                <a16:creationId xmlns:a16="http://schemas.microsoft.com/office/drawing/2014/main" id="{87FA8E50-A2B4-3FFB-B00E-05FD506137C3}"/>
              </a:ext>
            </a:extLst>
          </p:cNvPr>
          <p:cNvGraphicFramePr>
            <a:graphicFrameLocks noGrp="1"/>
          </p:cNvGraphicFramePr>
          <p:nvPr>
            <p:ph idx="1"/>
            <p:extLst>
              <p:ext uri="{D42A27DB-BD31-4B8C-83A1-F6EECF244321}">
                <p14:modId xmlns:p14="http://schemas.microsoft.com/office/powerpoint/2010/main" val="1940532779"/>
              </p:ext>
            </p:extLst>
          </p:nvPr>
        </p:nvGraphicFramePr>
        <p:xfrm>
          <a:off x="1295400" y="1828800"/>
          <a:ext cx="9601197" cy="2436382"/>
        </p:xfrm>
        <a:graphic>
          <a:graphicData uri="http://schemas.openxmlformats.org/drawingml/2006/table">
            <a:tbl>
              <a:tblPr firstRow="1" bandRow="1">
                <a:tableStyleId>{B301B821-A1FF-4177-AEE7-76D212191A09}</a:tableStyleId>
              </a:tblPr>
              <a:tblGrid>
                <a:gridCol w="3200399">
                  <a:extLst>
                    <a:ext uri="{9D8B030D-6E8A-4147-A177-3AD203B41FA5}">
                      <a16:colId xmlns:a16="http://schemas.microsoft.com/office/drawing/2014/main" val="4063906486"/>
                    </a:ext>
                  </a:extLst>
                </a:gridCol>
                <a:gridCol w="3200399">
                  <a:extLst>
                    <a:ext uri="{9D8B030D-6E8A-4147-A177-3AD203B41FA5}">
                      <a16:colId xmlns:a16="http://schemas.microsoft.com/office/drawing/2014/main" val="2302372489"/>
                    </a:ext>
                  </a:extLst>
                </a:gridCol>
                <a:gridCol w="3200399">
                  <a:extLst>
                    <a:ext uri="{9D8B030D-6E8A-4147-A177-3AD203B41FA5}">
                      <a16:colId xmlns:a16="http://schemas.microsoft.com/office/drawing/2014/main" val="695651330"/>
                    </a:ext>
                  </a:extLst>
                </a:gridCol>
              </a:tblGrid>
              <a:tr h="2436382">
                <a:tc>
                  <a:txBody>
                    <a:bodyPr/>
                    <a:lstStyle/>
                    <a:p>
                      <a:pPr algn="ctr"/>
                      <a:endParaRPr lang="en-US" dirty="0"/>
                    </a:p>
                    <a:p>
                      <a:pPr algn="ctr"/>
                      <a:endParaRPr lang="en-US" dirty="0"/>
                    </a:p>
                    <a:p>
                      <a:pPr algn="ctr"/>
                      <a:endParaRPr lang="en-US" dirty="0"/>
                    </a:p>
                    <a:p>
                      <a:pPr algn="ctr"/>
                      <a:r>
                        <a:rPr lang="en-US" dirty="0"/>
                        <a:t>Commitment from Priest and Parish Council</a:t>
                      </a:r>
                    </a:p>
                  </a:txBody>
                  <a:tcPr/>
                </a:tc>
                <a:tc>
                  <a:txBody>
                    <a:bodyPr/>
                    <a:lstStyle/>
                    <a:p>
                      <a:pPr algn="ctr"/>
                      <a:endParaRPr lang="en-US" dirty="0"/>
                    </a:p>
                    <a:p>
                      <a:pPr algn="ctr"/>
                      <a:endParaRPr lang="en-US" dirty="0"/>
                    </a:p>
                    <a:p>
                      <a:pPr algn="ctr"/>
                      <a:endParaRPr lang="en-US" dirty="0"/>
                    </a:p>
                    <a:p>
                      <a:pPr algn="ctr"/>
                      <a:r>
                        <a:rPr lang="en-US" u="none" dirty="0">
                          <a:solidFill>
                            <a:schemeClr val="accent1"/>
                          </a:solidFill>
                        </a:rPr>
                        <a:t>Active Stewardship Committee</a:t>
                      </a:r>
                    </a:p>
                  </a:txBody>
                  <a:tcPr>
                    <a:solidFill>
                      <a:schemeClr val="accent1">
                        <a:alpha val="36000"/>
                      </a:schemeClr>
                    </a:solidFill>
                  </a:tcPr>
                </a:tc>
                <a:tc>
                  <a:txBody>
                    <a:bodyPr/>
                    <a:lstStyle/>
                    <a:p>
                      <a:pPr algn="ctr"/>
                      <a:endParaRPr lang="en-US" dirty="0"/>
                    </a:p>
                    <a:p>
                      <a:pPr algn="ctr"/>
                      <a:endParaRPr lang="en-US" dirty="0"/>
                    </a:p>
                    <a:p>
                      <a:pPr algn="ctr"/>
                      <a:endParaRPr lang="en-US" dirty="0"/>
                    </a:p>
                    <a:p>
                      <a:pPr algn="ctr"/>
                      <a:r>
                        <a:rPr lang="en-US" dirty="0"/>
                        <a:t>Frequent and Inviting Communications</a:t>
                      </a:r>
                    </a:p>
                  </a:txBody>
                  <a:tcPr/>
                </a:tc>
                <a:extLst>
                  <a:ext uri="{0D108BD9-81ED-4DB2-BD59-A6C34878D82A}">
                    <a16:rowId xmlns:a16="http://schemas.microsoft.com/office/drawing/2014/main" val="1395296403"/>
                  </a:ext>
                </a:extLst>
              </a:tr>
            </a:tbl>
          </a:graphicData>
        </a:graphic>
      </p:graphicFrame>
      <p:sp>
        <p:nvSpPr>
          <p:cNvPr id="4" name="Slide Number Placeholder 3">
            <a:extLst>
              <a:ext uri="{FF2B5EF4-FFF2-40B4-BE49-F238E27FC236}">
                <a16:creationId xmlns:a16="http://schemas.microsoft.com/office/drawing/2014/main" id="{F7C4FA2E-70A2-88F4-9672-B1372D6A0B84}"/>
              </a:ext>
            </a:extLst>
          </p:cNvPr>
          <p:cNvSpPr>
            <a:spLocks noGrp="1"/>
          </p:cNvSpPr>
          <p:nvPr>
            <p:ph type="sldNum" sz="quarter" idx="12"/>
          </p:nvPr>
        </p:nvSpPr>
        <p:spPr/>
        <p:txBody>
          <a:bodyPr/>
          <a:lstStyle/>
          <a:p>
            <a:fld id="{E31375A4-56A4-47D6-9801-1991572033F7}" type="slidenum">
              <a:rPr lang="en-US" smtClean="0"/>
              <a:t>8</a:t>
            </a:fld>
            <a:endParaRPr lang="en-US"/>
          </a:p>
        </p:txBody>
      </p:sp>
    </p:spTree>
    <p:extLst>
      <p:ext uri="{BB962C8B-B14F-4D97-AF65-F5344CB8AC3E}">
        <p14:creationId xmlns:p14="http://schemas.microsoft.com/office/powerpoint/2010/main" val="146770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341F-1220-4E61-B84B-F6D204440570}"/>
              </a:ext>
            </a:extLst>
          </p:cNvPr>
          <p:cNvSpPr>
            <a:spLocks noGrp="1"/>
          </p:cNvSpPr>
          <p:nvPr>
            <p:ph type="title"/>
          </p:nvPr>
        </p:nvSpPr>
        <p:spPr/>
        <p:txBody>
          <a:bodyPr/>
          <a:lstStyle/>
          <a:p>
            <a:r>
              <a:rPr lang="en-US" dirty="0"/>
              <a:t>Commitment from priest and parish council</a:t>
            </a:r>
          </a:p>
        </p:txBody>
      </p:sp>
      <p:sp>
        <p:nvSpPr>
          <p:cNvPr id="3" name="Content Placeholder 2">
            <a:extLst>
              <a:ext uri="{FF2B5EF4-FFF2-40B4-BE49-F238E27FC236}">
                <a16:creationId xmlns:a16="http://schemas.microsoft.com/office/drawing/2014/main" id="{B692AF27-66D3-471A-AFBB-2B1C4D6D405F}"/>
              </a:ext>
            </a:extLst>
          </p:cNvPr>
          <p:cNvSpPr>
            <a:spLocks noGrp="1"/>
          </p:cNvSpPr>
          <p:nvPr>
            <p:ph idx="1"/>
          </p:nvPr>
        </p:nvSpPr>
        <p:spPr/>
        <p:txBody>
          <a:bodyPr/>
          <a:lstStyle/>
          <a:p>
            <a:r>
              <a:rPr lang="en-US" dirty="0"/>
              <a:t>Parish Priest and Parish Council must be aligned with and must support parish stewardship goals, action plans, and strategies</a:t>
            </a:r>
          </a:p>
          <a:p>
            <a:pPr lvl="1"/>
            <a:r>
              <a:rPr lang="en-US" dirty="0"/>
              <a:t>These goals should be reviewed and progress tracked at Parish Council meetings</a:t>
            </a:r>
          </a:p>
          <a:p>
            <a:r>
              <a:rPr lang="en-US" dirty="0"/>
              <a:t>Communications from Priest and Parish Council should be consistent with and send similar messages as the stewardship communications</a:t>
            </a:r>
          </a:p>
          <a:p>
            <a:pPr lvl="1"/>
            <a:r>
              <a:rPr lang="en-US" dirty="0"/>
              <a:t>For example, if stewardship goals are focused on growing participation, constant communications from parish leadership about money is not consistent</a:t>
            </a:r>
          </a:p>
          <a:p>
            <a:r>
              <a:rPr lang="en-US" dirty="0"/>
              <a:t>Priest and Parish Council must be educated on the Metropolis SSNF long-term plan</a:t>
            </a:r>
          </a:p>
        </p:txBody>
      </p:sp>
      <p:pic>
        <p:nvPicPr>
          <p:cNvPr id="4" name="Picture 3" descr="Text&#10;&#10;Description automatically generated">
            <a:extLst>
              <a:ext uri="{FF2B5EF4-FFF2-40B4-BE49-F238E27FC236}">
                <a16:creationId xmlns:a16="http://schemas.microsoft.com/office/drawing/2014/main" id="{BF2662D4-31D5-4C3B-AE78-A2FE8AFB0F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07" y="6352310"/>
            <a:ext cx="1966011" cy="467983"/>
          </a:xfrm>
          <a:prstGeom prst="rect">
            <a:avLst/>
          </a:prstGeom>
        </p:spPr>
      </p:pic>
      <p:sp>
        <p:nvSpPr>
          <p:cNvPr id="5" name="Slide Number Placeholder 4">
            <a:extLst>
              <a:ext uri="{FF2B5EF4-FFF2-40B4-BE49-F238E27FC236}">
                <a16:creationId xmlns:a16="http://schemas.microsoft.com/office/drawing/2014/main" id="{F8FBC2BF-4709-45EC-AAFA-4B2DA2ABE738}"/>
              </a:ext>
            </a:extLst>
          </p:cNvPr>
          <p:cNvSpPr>
            <a:spLocks noGrp="1"/>
          </p:cNvSpPr>
          <p:nvPr>
            <p:ph type="sldNum" sz="quarter" idx="12"/>
          </p:nvPr>
        </p:nvSpPr>
        <p:spPr/>
        <p:txBody>
          <a:bodyPr/>
          <a:lstStyle/>
          <a:p>
            <a:fld id="{E31375A4-56A4-47D6-9801-1991572033F7}" type="slidenum">
              <a:rPr lang="en-US" smtClean="0"/>
              <a:t>9</a:t>
            </a:fld>
            <a:endParaRPr lang="en-US"/>
          </a:p>
        </p:txBody>
      </p:sp>
    </p:spTree>
    <p:extLst>
      <p:ext uri="{BB962C8B-B14F-4D97-AF65-F5344CB8AC3E}">
        <p14:creationId xmlns:p14="http://schemas.microsoft.com/office/powerpoint/2010/main" val="153416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816</TotalTime>
  <Words>1800</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Cambria</vt:lpstr>
      <vt:lpstr>Red Line Business 16x9</vt:lpstr>
      <vt:lpstr>Understanding ownership   </vt:lpstr>
      <vt:lpstr>Today’s agenda</vt:lpstr>
      <vt:lpstr>stewardship Defined </vt:lpstr>
      <vt:lpstr>Section 1: defining “Stewardship”</vt:lpstr>
      <vt:lpstr>Stewardship is time and talent in addition to financial commitment</vt:lpstr>
      <vt:lpstr>ownership</vt:lpstr>
      <vt:lpstr>the key elements of successful stewardship: Our focus tonight is ownership</vt:lpstr>
      <vt:lpstr>Three Buckets of “Ownership”</vt:lpstr>
      <vt:lpstr>Commitment from priest and parish council</vt:lpstr>
      <vt:lpstr>Active stewardship committee</vt:lpstr>
      <vt:lpstr>Frequent and inviting communications</vt:lpstr>
      <vt:lpstr>Frequent and inviting communications (continued)</vt:lpstr>
      <vt:lpstr>Three Buckets of “Ownership” are guided by trust-building principles</vt:lpstr>
      <vt:lpstr>Creating a goal/action plan</vt:lpstr>
      <vt:lpstr>Goal/Action examples </vt:lpstr>
      <vt:lpstr>Breakout session</vt:lpstr>
      <vt:lpstr>Return from the Breakout session</vt:lpstr>
      <vt:lpstr>Create a goal/action for your parish</vt:lpstr>
      <vt:lpstr>Learn more</vt:lpstr>
      <vt:lpstr>Next month: ownership goal sharing</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 Stewardship now &amp; forever</dc:title>
  <dc:creator>Siatis, Perry C</dc:creator>
  <cp:lastModifiedBy>Myra Karegianes</cp:lastModifiedBy>
  <cp:revision>4</cp:revision>
  <dcterms:created xsi:type="dcterms:W3CDTF">2021-09-13T10:06:08Z</dcterms:created>
  <dcterms:modified xsi:type="dcterms:W3CDTF">2023-02-27T17:41:27Z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