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7" r:id="rId2"/>
    <p:sldId id="278" r:id="rId3"/>
    <p:sldId id="282" r:id="rId4"/>
    <p:sldId id="285" r:id="rId5"/>
    <p:sldId id="305" r:id="rId6"/>
    <p:sldId id="306" r:id="rId7"/>
    <p:sldId id="307" r:id="rId8"/>
    <p:sldId id="321" r:id="rId9"/>
    <p:sldId id="311" r:id="rId10"/>
    <p:sldId id="312" r:id="rId11"/>
    <p:sldId id="315" r:id="rId12"/>
    <p:sldId id="314" r:id="rId13"/>
    <p:sldId id="304" r:id="rId14"/>
    <p:sldId id="30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8" autoAdjust="0"/>
    <p:restoredTop sz="94614" autoAdjust="0"/>
  </p:normalViewPr>
  <p:slideViewPr>
    <p:cSldViewPr snapToGrid="0">
      <p:cViewPr varScale="1">
        <p:scale>
          <a:sx n="86" d="100"/>
          <a:sy n="86" d="100"/>
        </p:scale>
        <p:origin x="528" y="58"/>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9/6/2023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Understanding ENGAGEMENT </a:t>
            </a:r>
            <a:br>
              <a:rPr lang="en-US" sz="4400" dirty="0"/>
            </a:br>
            <a:br>
              <a:rPr lang="en-US" sz="4400" dirty="0"/>
            </a:br>
            <a:endParaRPr lang="en-US" sz="4400" dirty="0"/>
          </a:p>
        </p:txBody>
      </p:sp>
      <p:sp>
        <p:nvSpPr>
          <p:cNvPr id="3" name="Subtitle 2"/>
          <p:cNvSpPr>
            <a:spLocks noGrp="1"/>
          </p:cNvSpPr>
          <p:nvPr>
            <p:ph type="subTitle" idx="1"/>
          </p:nvPr>
        </p:nvSpPr>
        <p:spPr>
          <a:xfrm>
            <a:off x="1066800" y="4435646"/>
            <a:ext cx="10058400" cy="1050754"/>
          </a:xfrm>
        </p:spPr>
        <p:txBody>
          <a:bodyPr>
            <a:normAutofit/>
          </a:bodyPr>
          <a:lstStyle/>
          <a:p>
            <a:r>
              <a:rPr lang="en-US" dirty="0">
                <a:solidFill>
                  <a:schemeClr val="accent1">
                    <a:lumMod val="75000"/>
                  </a:schemeClr>
                </a:solidFill>
              </a:rPr>
              <a:t>Strengthen Stewardship now &amp; forever</a:t>
            </a:r>
          </a:p>
          <a:p>
            <a:r>
              <a:rPr lang="en-US" dirty="0"/>
              <a:t>Monthly Tuesday night meetings</a:t>
            </a:r>
          </a:p>
          <a:p>
            <a:r>
              <a:rPr lang="en-US" dirty="0"/>
              <a:t>Sept</a:t>
            </a:r>
            <a:r>
              <a:rPr lang="en-US" dirty="0">
                <a:solidFill>
                  <a:schemeClr val="accent1">
                    <a:lumMod val="75000"/>
                  </a:schemeClr>
                </a:solidFill>
              </a:rPr>
              <a:t> </a:t>
            </a:r>
            <a:r>
              <a:rPr lang="en-US" dirty="0"/>
              <a:t>5, 2023</a:t>
            </a:r>
            <a:endParaRPr lang="en-US" dirty="0">
              <a:solidFill>
                <a:schemeClr val="accent1">
                  <a:lumMod val="75000"/>
                </a:schemeClr>
              </a:solidFill>
            </a:endParaRPr>
          </a:p>
        </p:txBody>
      </p:sp>
      <p:pic>
        <p:nvPicPr>
          <p:cNvPr id="5" name="Picture 4" descr="Text&#10;&#10;Description automatically generated">
            <a:extLst>
              <a:ext uri="{FF2B5EF4-FFF2-40B4-BE49-F238E27FC236}">
                <a16:creationId xmlns:a16="http://schemas.microsoft.com/office/drawing/2014/main" id="{90CBFF48-B1CD-44FA-A2F3-ED1759A42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22" y="161598"/>
            <a:ext cx="10349206" cy="2463492"/>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Goal/Action examples </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a:xfrm>
            <a:off x="1295400" y="1828800"/>
            <a:ext cx="9601200" cy="4523510"/>
          </a:xfrm>
        </p:spPr>
        <p:txBody>
          <a:bodyPr>
            <a:normAutofit/>
          </a:bodyPr>
          <a:lstStyle/>
          <a:p>
            <a:r>
              <a:rPr lang="en-US" dirty="0"/>
              <a:t>To help get you started, your goal/action should look something like this:</a:t>
            </a:r>
          </a:p>
          <a:p>
            <a:pPr lvl="1"/>
            <a:r>
              <a:rPr lang="en-US" dirty="0"/>
              <a:t>[</a:t>
            </a:r>
            <a:r>
              <a:rPr lang="en-US" dirty="0">
                <a:solidFill>
                  <a:schemeClr val="accent1"/>
                </a:solidFill>
              </a:rPr>
              <a:t>Parish name</a:t>
            </a:r>
            <a:r>
              <a:rPr lang="en-US" dirty="0"/>
              <a:t>] will [</a:t>
            </a:r>
            <a:r>
              <a:rPr lang="en-US" dirty="0">
                <a:solidFill>
                  <a:schemeClr val="accent1"/>
                </a:solidFill>
              </a:rPr>
              <a:t>insert the goal/action</a:t>
            </a:r>
            <a:r>
              <a:rPr lang="en-US" dirty="0"/>
              <a:t>] by [</a:t>
            </a:r>
            <a:r>
              <a:rPr lang="en-US" dirty="0">
                <a:solidFill>
                  <a:schemeClr val="accent1"/>
                </a:solidFill>
              </a:rPr>
              <a:t>due date</a:t>
            </a:r>
            <a:r>
              <a:rPr lang="en-US" dirty="0"/>
              <a:t>]</a:t>
            </a:r>
          </a:p>
          <a:p>
            <a:r>
              <a:rPr lang="en-US" dirty="0"/>
              <a:t>Some made-up examples to illustrate:</a:t>
            </a:r>
          </a:p>
          <a:p>
            <a:pPr lvl="1"/>
            <a:r>
              <a:rPr lang="en-US" dirty="0"/>
              <a:t>Our Parish will add three new ministries that target increased participation from the following groups: (a) youth; (b) senior citizens; and (c) single persons. Each ministry will be created after a survey to the Parish that identifies areas of greatest interest. Survey to be conducted by August 2023 and ministries to be created by October 2023. </a:t>
            </a:r>
          </a:p>
          <a:p>
            <a:pPr lvl="1"/>
            <a:r>
              <a:rPr lang="en-US" dirty="0"/>
              <a:t>Our Parish will increase the participation of new members in the [insert ministry name] as measured by 10% increased number of people at [meeting/events] by December 2023.</a:t>
            </a:r>
          </a:p>
          <a:p>
            <a:pPr lvl="1"/>
            <a:r>
              <a:rPr lang="en-US" dirty="0"/>
              <a:t>Our Parish will add 2 new service projects in 2023 that help those in need in the local community and send personal invitations to current and past stewards to attend. </a:t>
            </a:r>
          </a:p>
        </p:txBody>
      </p:sp>
      <p:pic>
        <p:nvPicPr>
          <p:cNvPr id="4" name="Picture 3" descr="Text&#10;&#10;Description automatically generated">
            <a:extLst>
              <a:ext uri="{FF2B5EF4-FFF2-40B4-BE49-F238E27FC236}">
                <a16:creationId xmlns:a16="http://schemas.microsoft.com/office/drawing/2014/main" id="{BF2662D4-31D5-4C3B-AE78-A2FE8AFB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F8FBC2BF-4709-45EC-AAFA-4B2DA2ABE738}"/>
              </a:ext>
            </a:extLst>
          </p:cNvPr>
          <p:cNvSpPr>
            <a:spLocks noGrp="1"/>
          </p:cNvSpPr>
          <p:nvPr>
            <p:ph type="sldNum" sz="quarter" idx="12"/>
          </p:nvPr>
        </p:nvSpPr>
        <p:spPr/>
        <p:txBody>
          <a:bodyPr/>
          <a:lstStyle/>
          <a:p>
            <a:fld id="{E31375A4-56A4-47D6-9801-1991572033F7}" type="slidenum">
              <a:rPr lang="en-US" smtClean="0"/>
              <a:t>10</a:t>
            </a:fld>
            <a:endParaRPr lang="en-US"/>
          </a:p>
        </p:txBody>
      </p:sp>
    </p:spTree>
    <p:extLst>
      <p:ext uri="{BB962C8B-B14F-4D97-AF65-F5344CB8AC3E}">
        <p14:creationId xmlns:p14="http://schemas.microsoft.com/office/powerpoint/2010/main" val="258823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Share a goal/action for your parish</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p:txBody>
          <a:bodyPr>
            <a:normAutofit/>
          </a:bodyPr>
          <a:lstStyle/>
          <a:p>
            <a:r>
              <a:rPr lang="en-US" dirty="0"/>
              <a:t>Break out session:  At the June 6 meeting,  we asked that those present,  create an “engagement” goal/action for your parish. </a:t>
            </a:r>
          </a:p>
          <a:p>
            <a:r>
              <a:rPr lang="en-US" dirty="0"/>
              <a:t>Take it to your Priest and Parish Council for alignment/approval. Start implementing the approved goal/action!</a:t>
            </a:r>
          </a:p>
          <a:p>
            <a:r>
              <a:rPr lang="en-US" dirty="0"/>
              <a:t>At the September 5 meeting share:</a:t>
            </a:r>
          </a:p>
          <a:p>
            <a:pPr lvl="1"/>
            <a:r>
              <a:rPr lang="en-US" dirty="0"/>
              <a:t>Your goal with the team</a:t>
            </a:r>
          </a:p>
          <a:p>
            <a:pPr lvl="1"/>
            <a:r>
              <a:rPr lang="en-US" dirty="0"/>
              <a:t>Whether you met any resistance in getting alignment. What did you do to overcome it? What barriers did you identify are causing the resistance?</a:t>
            </a:r>
          </a:p>
          <a:p>
            <a:pPr lvl="1"/>
            <a:r>
              <a:rPr lang="en-US" dirty="0"/>
              <a:t>Have you started implementing the goal? </a:t>
            </a:r>
          </a:p>
          <a:p>
            <a:pPr lvl="1"/>
            <a:endParaRPr lang="en-US" dirty="0"/>
          </a:p>
          <a:p>
            <a:pPr marL="365760" lvl="1" indent="0">
              <a:buNone/>
            </a:pPr>
            <a:r>
              <a:rPr lang="en-US" i="1" dirty="0">
                <a:solidFill>
                  <a:schemeClr val="accent1"/>
                </a:solidFill>
              </a:rPr>
              <a:t>By sharing, we will hopefully learn from each other and help those that are having difficulty!</a:t>
            </a:r>
          </a:p>
          <a:p>
            <a:pPr lvl="1"/>
            <a:endParaRPr lang="en-US" dirty="0"/>
          </a:p>
        </p:txBody>
      </p:sp>
      <p:pic>
        <p:nvPicPr>
          <p:cNvPr id="4" name="Picture 3" descr="Text&#10;&#10;Description automatically generated">
            <a:extLst>
              <a:ext uri="{FF2B5EF4-FFF2-40B4-BE49-F238E27FC236}">
                <a16:creationId xmlns:a16="http://schemas.microsoft.com/office/drawing/2014/main" id="{BF2662D4-31D5-4C3B-AE78-A2FE8AFB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F8FBC2BF-4709-45EC-AAFA-4B2DA2ABE7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405108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Return from the Breakout session</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p:txBody>
          <a:bodyPr>
            <a:normAutofit/>
          </a:bodyPr>
          <a:lstStyle/>
          <a:p>
            <a:pPr marL="45720" indent="0">
              <a:buNone/>
            </a:pPr>
            <a:endParaRPr lang="en-US" dirty="0"/>
          </a:p>
          <a:p>
            <a:endParaRPr lang="en-US" dirty="0"/>
          </a:p>
          <a:p>
            <a:r>
              <a:rPr lang="en-US" b="1" dirty="0"/>
              <a:t>Share insights from breakout session</a:t>
            </a:r>
          </a:p>
          <a:p>
            <a:r>
              <a:rPr lang="en-US" b="1" dirty="0"/>
              <a:t>One person from each breakout, please verbally share with the team</a:t>
            </a:r>
          </a:p>
          <a:p>
            <a:r>
              <a:rPr lang="en-US" b="1" dirty="0"/>
              <a:t>Helpful comments in the chat are welcome</a:t>
            </a:r>
          </a:p>
        </p:txBody>
      </p:sp>
      <p:pic>
        <p:nvPicPr>
          <p:cNvPr id="4" name="Picture 3" descr="Text&#10;&#10;Description automatically generated">
            <a:extLst>
              <a:ext uri="{FF2B5EF4-FFF2-40B4-BE49-F238E27FC236}">
                <a16:creationId xmlns:a16="http://schemas.microsoft.com/office/drawing/2014/main" id="{BF2662D4-31D5-4C3B-AE78-A2FE8AFB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F8FBC2BF-4709-45EC-AAFA-4B2DA2ABE7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193009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CED5-F499-49E2-8E5F-C8CA379DB653}"/>
              </a:ext>
            </a:extLst>
          </p:cNvPr>
          <p:cNvSpPr>
            <a:spLocks noGrp="1"/>
          </p:cNvSpPr>
          <p:nvPr>
            <p:ph type="title"/>
          </p:nvPr>
        </p:nvSpPr>
        <p:spPr/>
        <p:txBody>
          <a:bodyPr>
            <a:normAutofit/>
          </a:bodyPr>
          <a:lstStyle/>
          <a:p>
            <a:pPr algn="ctr"/>
            <a:r>
              <a:rPr lang="en-US" dirty="0"/>
              <a:t>Learn more</a:t>
            </a:r>
          </a:p>
        </p:txBody>
      </p:sp>
      <p:sp>
        <p:nvSpPr>
          <p:cNvPr id="3" name="Content Placeholder 2">
            <a:extLst>
              <a:ext uri="{FF2B5EF4-FFF2-40B4-BE49-F238E27FC236}">
                <a16:creationId xmlns:a16="http://schemas.microsoft.com/office/drawing/2014/main" id="{9CD8ADAB-E284-4E70-BA4D-2F5FCA803B3E}"/>
              </a:ext>
            </a:extLst>
          </p:cNvPr>
          <p:cNvSpPr>
            <a:spLocks noGrp="1"/>
          </p:cNvSpPr>
          <p:nvPr>
            <p:ph idx="1"/>
          </p:nvPr>
        </p:nvSpPr>
        <p:spPr/>
        <p:txBody>
          <a:bodyPr>
            <a:normAutofit/>
          </a:bodyPr>
          <a:lstStyle/>
          <a:p>
            <a:pPr rtl="0"/>
            <a:endParaRPr lang="en-US" sz="1800" dirty="0">
              <a:solidFill>
                <a:srgbClr val="26282A"/>
              </a:solidFill>
              <a:effectLst/>
              <a:latin typeface="Arial" panose="020B0604020202020204" pitchFamily="34" charset="0"/>
            </a:endParaRPr>
          </a:p>
          <a:p>
            <a:pPr marL="45720" indent="0" rtl="0">
              <a:buNone/>
            </a:pPr>
            <a:r>
              <a:rPr lang="en-US" sz="2800" dirty="0"/>
              <a:t>We have a wealth of information on the Metropolis Strengthen Stewardship Now &amp; Forever portal online:</a:t>
            </a:r>
          </a:p>
          <a:p>
            <a:pPr marL="45720" indent="0" rtl="0">
              <a:buNone/>
            </a:pPr>
            <a:endParaRPr lang="en-US" sz="2800" dirty="0"/>
          </a:p>
          <a:p>
            <a:pPr marL="45720" indent="0" rtl="0">
              <a:buNone/>
            </a:pPr>
            <a:r>
              <a:rPr lang="en-US" sz="2800" dirty="0"/>
              <a:t>https://chicago.goarch.org/resource-directory/stewardship/</a:t>
            </a:r>
          </a:p>
          <a:p>
            <a:pPr marL="45720" indent="0" rtl="0">
              <a:buNone/>
            </a:pPr>
            <a:endParaRPr lang="en-US" sz="2800" dirty="0"/>
          </a:p>
          <a:p>
            <a:pPr marL="45720" indent="0" rtl="0">
              <a:buNone/>
            </a:pPr>
            <a:endParaRPr lang="en-US" sz="2800" dirty="0"/>
          </a:p>
        </p:txBody>
      </p:sp>
      <p:sp>
        <p:nvSpPr>
          <p:cNvPr id="4" name="Slide Number Placeholder 3">
            <a:extLst>
              <a:ext uri="{FF2B5EF4-FFF2-40B4-BE49-F238E27FC236}">
                <a16:creationId xmlns:a16="http://schemas.microsoft.com/office/drawing/2014/main" id="{FE9F7226-CC09-42FC-A281-B5DF8245CD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409093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057275"/>
            <a:ext cx="5981700" cy="5143500"/>
          </a:xfrm>
        </p:spPr>
        <p:txBody>
          <a:bodyPr>
            <a:normAutofit/>
          </a:bodyPr>
          <a:lstStyle/>
          <a:p>
            <a:pPr algn="ctr"/>
            <a:r>
              <a:rPr lang="en-US" sz="4000" dirty="0"/>
              <a:t>Next meeting: October 3</a:t>
            </a:r>
            <a:br>
              <a:rPr lang="en-US" sz="4000" dirty="0"/>
            </a:br>
            <a:br>
              <a:rPr lang="en-US" dirty="0"/>
            </a:br>
            <a:r>
              <a:rPr lang="en-US" sz="3600" dirty="0"/>
              <a:t>engagement speaker: </a:t>
            </a:r>
            <a:br>
              <a:rPr lang="en-US" sz="3600" dirty="0"/>
            </a:br>
            <a:r>
              <a:rPr lang="en-US" sz="3600" dirty="0"/>
              <a:t>Fr. Andrew </a:t>
            </a:r>
            <a:r>
              <a:rPr lang="en-US" sz="3600" dirty="0" err="1"/>
              <a:t>Barakos</a:t>
            </a:r>
            <a:br>
              <a:rPr lang="en-US" sz="3600" dirty="0"/>
            </a:br>
            <a:br>
              <a:rPr lang="en-US" sz="3600" dirty="0"/>
            </a:br>
            <a:r>
              <a:rPr lang="en-US" sz="3600" dirty="0"/>
              <a:t>Assumption Greek Orthodox Church</a:t>
            </a:r>
            <a:br>
              <a:rPr lang="en-US" sz="3600" dirty="0"/>
            </a:br>
            <a:br>
              <a:rPr lang="en-US" sz="3600" dirty="0"/>
            </a:br>
            <a:r>
              <a:rPr lang="en-US" sz="3600" dirty="0"/>
              <a:t>Scottsdale, AZ</a:t>
            </a:r>
          </a:p>
        </p:txBody>
      </p:sp>
    </p:spTree>
    <p:extLst>
      <p:ext uri="{BB962C8B-B14F-4D97-AF65-F5344CB8AC3E}">
        <p14:creationId xmlns:p14="http://schemas.microsoft.com/office/powerpoint/2010/main" val="371796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827" y="2286000"/>
            <a:ext cx="9601200" cy="1143000"/>
          </a:xfrm>
        </p:spPr>
        <p:txBody>
          <a:bodyPr>
            <a:normAutofit fontScale="90000"/>
          </a:bodyPr>
          <a:lstStyle/>
          <a:p>
            <a:r>
              <a:rPr lang="en-US" dirty="0"/>
              <a:t>Thank you </a:t>
            </a:r>
            <a:br>
              <a:rPr lang="en-US" dirty="0"/>
            </a:br>
            <a:br>
              <a:rPr lang="en-US" dirty="0"/>
            </a:br>
            <a:r>
              <a:rPr lang="en-US" dirty="0"/>
              <a:t>Questions?</a:t>
            </a:r>
          </a:p>
        </p:txBody>
      </p:sp>
      <p:pic>
        <p:nvPicPr>
          <p:cNvPr id="7" name="Picture 6" descr="Text&#10;&#10;Description automatically generated">
            <a:extLst>
              <a:ext uri="{FF2B5EF4-FFF2-40B4-BE49-F238E27FC236}">
                <a16:creationId xmlns:a16="http://schemas.microsoft.com/office/drawing/2014/main" id="{20B7AAA9-C8B1-4719-B4BC-C13473CD5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8" name="Slide Number Placeholder 7">
            <a:extLst>
              <a:ext uri="{FF2B5EF4-FFF2-40B4-BE49-F238E27FC236}">
                <a16:creationId xmlns:a16="http://schemas.microsoft.com/office/drawing/2014/main" id="{6DE6AD13-3A6E-4A32-9AED-57CD9C4BEE1E}"/>
              </a:ext>
            </a:extLst>
          </p:cNvPr>
          <p:cNvSpPr>
            <a:spLocks noGrp="1"/>
          </p:cNvSpPr>
          <p:nvPr>
            <p:ph type="sldNum" sz="quarter" idx="12"/>
          </p:nvPr>
        </p:nvSpPr>
        <p:spPr/>
        <p:txBody>
          <a:bodyPr/>
          <a:lstStyle/>
          <a:p>
            <a:fld id="{E31375A4-56A4-47D6-9801-1991572033F7}" type="slidenum">
              <a:rPr lang="en-US" smtClean="0"/>
              <a:t>15</a:t>
            </a:fld>
            <a:endParaRPr lang="en-US"/>
          </a:p>
        </p:txBody>
      </p:sp>
    </p:spTree>
    <p:extLst>
      <p:ext uri="{BB962C8B-B14F-4D97-AF65-F5344CB8AC3E}">
        <p14:creationId xmlns:p14="http://schemas.microsoft.com/office/powerpoint/2010/main" val="11467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p:txBody>
          <a:bodyPr>
            <a:normAutofit/>
          </a:bodyPr>
          <a:lstStyle/>
          <a:p>
            <a:r>
              <a:rPr lang="en-US" dirty="0"/>
              <a:t>Welcome and Introduction</a:t>
            </a:r>
          </a:p>
          <a:p>
            <a:r>
              <a:rPr lang="en-US" dirty="0"/>
              <a:t>Our Metropolis Definition of “Stewardship”</a:t>
            </a:r>
          </a:p>
          <a:p>
            <a:r>
              <a:rPr lang="en-US" dirty="0"/>
              <a:t>High Level Summary of the Second Element of Successful Stewardship: Engagement</a:t>
            </a:r>
          </a:p>
          <a:p>
            <a:r>
              <a:rPr lang="en-US" dirty="0"/>
              <a:t>Breakout Sessions</a:t>
            </a:r>
          </a:p>
          <a:p>
            <a:r>
              <a:rPr lang="en-US" dirty="0"/>
              <a:t>Full Group Sharing </a:t>
            </a:r>
          </a:p>
          <a:p>
            <a:pPr lvl="1"/>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3719692B-7C06-4B40-8DFD-AFC22CDB0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AA36238F-AB3E-4325-A317-6DE87843DE2F}"/>
              </a:ext>
            </a:extLst>
          </p:cNvPr>
          <p:cNvSpPr>
            <a:spLocks noGrp="1"/>
          </p:cNvSpPr>
          <p:nvPr>
            <p:ph type="sldNum" sz="quarter" idx="12"/>
          </p:nvPr>
        </p:nvSpPr>
        <p:spPr/>
        <p:txBody>
          <a:bodyPr/>
          <a:lstStyle/>
          <a:p>
            <a:fld id="{E31375A4-56A4-47D6-9801-1991572033F7}" type="slidenum">
              <a:rPr lang="en-US" smtClean="0"/>
              <a:t>2</a:t>
            </a:fld>
            <a:endParaRPr lang="en-US"/>
          </a:p>
        </p:txBody>
      </p:sp>
    </p:spTree>
    <p:extLst>
      <p:ext uri="{BB962C8B-B14F-4D97-AF65-F5344CB8AC3E}">
        <p14:creationId xmlns:p14="http://schemas.microsoft.com/office/powerpoint/2010/main" val="208581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stewardship Defined </a:t>
            </a:r>
          </a:p>
        </p:txBody>
      </p:sp>
    </p:spTree>
    <p:extLst>
      <p:ext uri="{BB962C8B-B14F-4D97-AF65-F5344CB8AC3E}">
        <p14:creationId xmlns:p14="http://schemas.microsoft.com/office/powerpoint/2010/main" val="78269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defining “Stewardship”</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p:txBody>
          <a:bodyPr/>
          <a:lstStyle/>
          <a:p>
            <a:r>
              <a:rPr lang="en-US" dirty="0"/>
              <a:t>Stewardship is our grateful and loving response to God’s love, grace and gifts to us. </a:t>
            </a:r>
          </a:p>
          <a:p>
            <a:r>
              <a:rPr lang="en-US" dirty="0"/>
              <a:t>It is our personal commitment to God and His Church to ensure its vitality and continuous growth by joyfully and sacrificially offering of our talents, time and treasures that we have received from Him.</a:t>
            </a:r>
          </a:p>
          <a:p>
            <a:r>
              <a:rPr lang="en-US" dirty="0"/>
              <a:t>Stewardship puts our faith in action and demonstrates our trust in God.</a:t>
            </a:r>
          </a:p>
          <a:p>
            <a:pPr marL="45720" indent="0">
              <a:buNone/>
            </a:pPr>
            <a:endParaRPr lang="en-US" dirty="0"/>
          </a:p>
        </p:txBody>
      </p:sp>
      <p:pic>
        <p:nvPicPr>
          <p:cNvPr id="4" name="Picture 3" descr="Text&#10;&#10;Description automatically generated">
            <a:extLst>
              <a:ext uri="{FF2B5EF4-FFF2-40B4-BE49-F238E27FC236}">
                <a16:creationId xmlns:a16="http://schemas.microsoft.com/office/drawing/2014/main" id="{2D120748-C476-4773-A57C-847C947FC6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548E35FB-0895-4228-9D64-244D4F6194D7}"/>
              </a:ext>
            </a:extLst>
          </p:cNvPr>
          <p:cNvSpPr>
            <a:spLocks noGrp="1"/>
          </p:cNvSpPr>
          <p:nvPr>
            <p:ph type="sldNum" sz="quarter" idx="12"/>
          </p:nvPr>
        </p:nvSpPr>
        <p:spPr/>
        <p:txBody>
          <a:bodyPr/>
          <a:lstStyle/>
          <a:p>
            <a:fld id="{E31375A4-56A4-47D6-9801-1991572033F7}" type="slidenum">
              <a:rPr lang="en-US" smtClean="0"/>
              <a:t>4</a:t>
            </a:fld>
            <a:endParaRPr lang="en-US"/>
          </a:p>
        </p:txBody>
      </p:sp>
    </p:spTree>
    <p:extLst>
      <p:ext uri="{BB962C8B-B14F-4D97-AF65-F5344CB8AC3E}">
        <p14:creationId xmlns:p14="http://schemas.microsoft.com/office/powerpoint/2010/main" val="68563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a:t>
            </a:r>
          </a:p>
        </p:txBody>
      </p:sp>
    </p:spTree>
    <p:extLst>
      <p:ext uri="{BB962C8B-B14F-4D97-AF65-F5344CB8AC3E}">
        <p14:creationId xmlns:p14="http://schemas.microsoft.com/office/powerpoint/2010/main" val="166857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F014-F335-1764-E6AC-6B133C2908D5}"/>
              </a:ext>
            </a:extLst>
          </p:cNvPr>
          <p:cNvSpPr>
            <a:spLocks noGrp="1"/>
          </p:cNvSpPr>
          <p:nvPr>
            <p:ph type="title"/>
          </p:nvPr>
        </p:nvSpPr>
        <p:spPr/>
        <p:txBody>
          <a:bodyPr/>
          <a:lstStyle/>
          <a:p>
            <a:r>
              <a:rPr lang="en-US" dirty="0"/>
              <a:t>Creating a culture of “ENGAGEMENT”</a:t>
            </a:r>
          </a:p>
        </p:txBody>
      </p:sp>
      <p:graphicFrame>
        <p:nvGraphicFramePr>
          <p:cNvPr id="5" name="Table 5">
            <a:extLst>
              <a:ext uri="{FF2B5EF4-FFF2-40B4-BE49-F238E27FC236}">
                <a16:creationId xmlns:a16="http://schemas.microsoft.com/office/drawing/2014/main" id="{87FA8E50-A2B4-3FFB-B00E-05FD506137C3}"/>
              </a:ext>
            </a:extLst>
          </p:cNvPr>
          <p:cNvGraphicFramePr>
            <a:graphicFrameLocks noGrp="1"/>
          </p:cNvGraphicFramePr>
          <p:nvPr>
            <p:ph idx="1"/>
            <p:extLst>
              <p:ext uri="{D42A27DB-BD31-4B8C-83A1-F6EECF244321}">
                <p14:modId xmlns:p14="http://schemas.microsoft.com/office/powerpoint/2010/main" val="2819612729"/>
              </p:ext>
            </p:extLst>
          </p:nvPr>
        </p:nvGraphicFramePr>
        <p:xfrm>
          <a:off x="1295400" y="1828800"/>
          <a:ext cx="9601197" cy="2436382"/>
        </p:xfrm>
        <a:graphic>
          <a:graphicData uri="http://schemas.openxmlformats.org/drawingml/2006/table">
            <a:tbl>
              <a:tblPr firstRow="1" bandRow="1">
                <a:tableStyleId>{B301B821-A1FF-4177-AEE7-76D212191A09}</a:tableStyleId>
              </a:tblPr>
              <a:tblGrid>
                <a:gridCol w="3200399">
                  <a:extLst>
                    <a:ext uri="{9D8B030D-6E8A-4147-A177-3AD203B41FA5}">
                      <a16:colId xmlns:a16="http://schemas.microsoft.com/office/drawing/2014/main" val="4063906486"/>
                    </a:ext>
                  </a:extLst>
                </a:gridCol>
                <a:gridCol w="3200399">
                  <a:extLst>
                    <a:ext uri="{9D8B030D-6E8A-4147-A177-3AD203B41FA5}">
                      <a16:colId xmlns:a16="http://schemas.microsoft.com/office/drawing/2014/main" val="2302372489"/>
                    </a:ext>
                  </a:extLst>
                </a:gridCol>
                <a:gridCol w="3200399">
                  <a:extLst>
                    <a:ext uri="{9D8B030D-6E8A-4147-A177-3AD203B41FA5}">
                      <a16:colId xmlns:a16="http://schemas.microsoft.com/office/drawing/2014/main" val="695651330"/>
                    </a:ext>
                  </a:extLst>
                </a:gridCol>
              </a:tblGrid>
              <a:tr h="2436382">
                <a:tc>
                  <a:txBody>
                    <a:bodyPr/>
                    <a:lstStyle/>
                    <a:p>
                      <a:pPr algn="ctr"/>
                      <a:endParaRPr lang="en-US" dirty="0"/>
                    </a:p>
                    <a:p>
                      <a:pPr algn="ctr"/>
                      <a:endParaRPr lang="en-US" dirty="0"/>
                    </a:p>
                    <a:p>
                      <a:pPr algn="ctr"/>
                      <a:endParaRPr lang="en-US" dirty="0"/>
                    </a:p>
                    <a:p>
                      <a:pPr algn="ctr"/>
                      <a:r>
                        <a:rPr lang="en-US" sz="2800" dirty="0"/>
                        <a:t>Connect to People</a:t>
                      </a:r>
                    </a:p>
                    <a:p>
                      <a:pPr algn="ctr"/>
                      <a:endParaRPr lang="en-US" dirty="0"/>
                    </a:p>
                    <a:p>
                      <a:pPr algn="ctr"/>
                      <a:endParaRPr lang="en-US" dirty="0"/>
                    </a:p>
                    <a:p>
                      <a:pPr algn="ctr"/>
                      <a:endParaRPr lang="en-US" b="0" i="1" dirty="0"/>
                    </a:p>
                  </a:txBody>
                  <a:tcPr/>
                </a:tc>
                <a:tc>
                  <a:txBody>
                    <a:bodyPr/>
                    <a:lstStyle/>
                    <a:p>
                      <a:pPr algn="ctr"/>
                      <a:endParaRPr lang="en-US" u="none" dirty="0">
                        <a:solidFill>
                          <a:schemeClr val="accent1"/>
                        </a:solidFill>
                      </a:endParaRPr>
                    </a:p>
                    <a:p>
                      <a:pPr algn="ctr"/>
                      <a:endParaRPr lang="en-US" u="none" dirty="0">
                        <a:solidFill>
                          <a:schemeClr val="accent1"/>
                        </a:solidFill>
                      </a:endParaRPr>
                    </a:p>
                    <a:p>
                      <a:pPr algn="ctr"/>
                      <a:endParaRPr lang="en-US" u="none" dirty="0">
                        <a:solidFill>
                          <a:schemeClr val="accent1"/>
                        </a:solidFill>
                      </a:endParaRPr>
                    </a:p>
                    <a:p>
                      <a:pPr algn="ctr"/>
                      <a:r>
                        <a:rPr lang="en-US" sz="2800" u="none" dirty="0">
                          <a:solidFill>
                            <a:schemeClr val="accent1"/>
                          </a:solidFill>
                        </a:rPr>
                        <a:t>Connect People to People</a:t>
                      </a:r>
                    </a:p>
                    <a:p>
                      <a:pPr algn="ctr"/>
                      <a:endParaRPr lang="en-US" u="none" dirty="0">
                        <a:solidFill>
                          <a:schemeClr val="accent1"/>
                        </a:solidFill>
                      </a:endParaRPr>
                    </a:p>
                    <a:p>
                      <a:pPr algn="ctr"/>
                      <a:endParaRPr lang="en-US" b="0" i="1" u="none" dirty="0">
                        <a:solidFill>
                          <a:schemeClr val="accent1"/>
                        </a:solidFill>
                      </a:endParaRPr>
                    </a:p>
                  </a:txBody>
                  <a:tcPr>
                    <a:solidFill>
                      <a:schemeClr val="accent1">
                        <a:alpha val="36000"/>
                      </a:schemeClr>
                    </a:solidFill>
                  </a:tcPr>
                </a:tc>
                <a:tc>
                  <a:txBody>
                    <a:bodyPr/>
                    <a:lstStyle/>
                    <a:p>
                      <a:pPr algn="ctr"/>
                      <a:endParaRPr lang="en-US" dirty="0"/>
                    </a:p>
                    <a:p>
                      <a:pPr algn="ctr"/>
                      <a:endParaRPr lang="en-US" dirty="0"/>
                    </a:p>
                    <a:p>
                      <a:pPr algn="ctr"/>
                      <a:endParaRPr lang="en-US" dirty="0"/>
                    </a:p>
                    <a:p>
                      <a:pPr algn="ctr"/>
                      <a:r>
                        <a:rPr lang="en-US" sz="2800" dirty="0"/>
                        <a:t>Connect People to Purpose</a:t>
                      </a:r>
                    </a:p>
                    <a:p>
                      <a:pPr algn="ctr"/>
                      <a:endParaRPr lang="en-US" dirty="0"/>
                    </a:p>
                  </a:txBody>
                  <a:tcPr/>
                </a:tc>
                <a:extLst>
                  <a:ext uri="{0D108BD9-81ED-4DB2-BD59-A6C34878D82A}">
                    <a16:rowId xmlns:a16="http://schemas.microsoft.com/office/drawing/2014/main" val="1395296403"/>
                  </a:ext>
                </a:extLst>
              </a:tr>
            </a:tbl>
          </a:graphicData>
        </a:graphic>
      </p:graphicFrame>
      <p:sp>
        <p:nvSpPr>
          <p:cNvPr id="4" name="Slide Number Placeholder 3">
            <a:extLst>
              <a:ext uri="{FF2B5EF4-FFF2-40B4-BE49-F238E27FC236}">
                <a16:creationId xmlns:a16="http://schemas.microsoft.com/office/drawing/2014/main" id="{F7C4FA2E-70A2-88F4-9672-B1372D6A0B84}"/>
              </a:ext>
            </a:extLst>
          </p:cNvPr>
          <p:cNvSpPr>
            <a:spLocks noGrp="1"/>
          </p:cNvSpPr>
          <p:nvPr>
            <p:ph type="sldNum" sz="quarter" idx="12"/>
          </p:nvPr>
        </p:nvSpPr>
        <p:spPr/>
        <p:txBody>
          <a:bodyPr/>
          <a:lstStyle/>
          <a:p>
            <a:fld id="{E31375A4-56A4-47D6-9801-1991572033F7}" type="slidenum">
              <a:rPr lang="en-US" smtClean="0"/>
              <a:t>6</a:t>
            </a:fld>
            <a:endParaRPr lang="en-US"/>
          </a:p>
        </p:txBody>
      </p:sp>
    </p:spTree>
    <p:extLst>
      <p:ext uri="{BB962C8B-B14F-4D97-AF65-F5344CB8AC3E}">
        <p14:creationId xmlns:p14="http://schemas.microsoft.com/office/powerpoint/2010/main" val="146770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Connect to people; connect people to people; and connect people to purpose</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p:txBody>
          <a:bodyPr>
            <a:normAutofit/>
          </a:bodyPr>
          <a:lstStyle/>
          <a:p>
            <a:r>
              <a:rPr lang="en-US" dirty="0"/>
              <a:t>Connection is the cornerstone of engagement. Connection establishes relationships, and positive, healthy relationships create a culture of engagement</a:t>
            </a:r>
          </a:p>
          <a:p>
            <a:pPr lvl="1"/>
            <a:r>
              <a:rPr lang="en-US" dirty="0"/>
              <a:t>Forming relationships (with God, Priest, Parish Leadership, other parishioners) is a powerful way to get people to engage and stay engaged. </a:t>
            </a:r>
          </a:p>
          <a:p>
            <a:r>
              <a:rPr lang="en-US" dirty="0"/>
              <a:t>One can consider thinking about “Connection” is three ways:</a:t>
            </a:r>
          </a:p>
          <a:p>
            <a:pPr lvl="1"/>
            <a:r>
              <a:rPr lang="en-US" dirty="0"/>
              <a:t>1. Connecting to People</a:t>
            </a:r>
          </a:p>
          <a:p>
            <a:pPr lvl="1"/>
            <a:r>
              <a:rPr lang="en-US" dirty="0"/>
              <a:t>2. Connecting People to People </a:t>
            </a:r>
          </a:p>
          <a:p>
            <a:pPr lvl="1"/>
            <a:r>
              <a:rPr lang="en-US" dirty="0"/>
              <a:t>3. Connecting People to Purpose</a:t>
            </a:r>
          </a:p>
        </p:txBody>
      </p:sp>
      <p:pic>
        <p:nvPicPr>
          <p:cNvPr id="4" name="Picture 3" descr="Text&#10;&#10;Description automatically generated">
            <a:extLst>
              <a:ext uri="{FF2B5EF4-FFF2-40B4-BE49-F238E27FC236}">
                <a16:creationId xmlns:a16="http://schemas.microsoft.com/office/drawing/2014/main" id="{BF2662D4-31D5-4C3B-AE78-A2FE8AFB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F8FBC2BF-4709-45EC-AAFA-4B2DA2ABE738}"/>
              </a:ext>
            </a:extLst>
          </p:cNvPr>
          <p:cNvSpPr>
            <a:spLocks noGrp="1"/>
          </p:cNvSpPr>
          <p:nvPr>
            <p:ph type="sldNum" sz="quarter" idx="12"/>
          </p:nvPr>
        </p:nvSpPr>
        <p:spPr/>
        <p:txBody>
          <a:bodyPr/>
          <a:lstStyle/>
          <a:p>
            <a:fld id="{E31375A4-56A4-47D6-9801-1991572033F7}" type="slidenum">
              <a:rPr lang="en-US" smtClean="0"/>
              <a:t>7</a:t>
            </a:fld>
            <a:endParaRPr lang="en-US"/>
          </a:p>
        </p:txBody>
      </p:sp>
    </p:spTree>
    <p:extLst>
      <p:ext uri="{BB962C8B-B14F-4D97-AF65-F5344CB8AC3E}">
        <p14:creationId xmlns:p14="http://schemas.microsoft.com/office/powerpoint/2010/main" val="334202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a:xfrm>
            <a:off x="1371600" y="314325"/>
            <a:ext cx="9525000" cy="1190625"/>
          </a:xfrm>
        </p:spPr>
        <p:txBody>
          <a:bodyPr/>
          <a:lstStyle/>
          <a:p>
            <a:r>
              <a:rPr lang="en-US" dirty="0"/>
              <a:t>Ministries foster connection</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p:txBody>
          <a:bodyPr>
            <a:normAutofit/>
          </a:bodyPr>
          <a:lstStyle/>
          <a:p>
            <a:r>
              <a:rPr lang="en-US" dirty="0"/>
              <a:t>Maintain a variety of ministries and programs that engage parishioners in various stages of life and with a variety of interests</a:t>
            </a:r>
          </a:p>
          <a:p>
            <a:r>
              <a:rPr lang="en-US" dirty="0"/>
              <a:t>Solicit and welcome ideas for new ministries</a:t>
            </a:r>
          </a:p>
          <a:p>
            <a:r>
              <a:rPr lang="en-US" dirty="0"/>
              <a:t>Encourage participation of non- (or not-yet) Orthodox Christians</a:t>
            </a:r>
          </a:p>
          <a:p>
            <a:endParaRPr lang="en-US" dirty="0"/>
          </a:p>
        </p:txBody>
      </p:sp>
      <p:pic>
        <p:nvPicPr>
          <p:cNvPr id="4" name="Picture 3" descr="Text&#10;&#10;Description automatically generated">
            <a:extLst>
              <a:ext uri="{FF2B5EF4-FFF2-40B4-BE49-F238E27FC236}">
                <a16:creationId xmlns:a16="http://schemas.microsoft.com/office/drawing/2014/main" id="{BF2662D4-31D5-4C3B-AE78-A2FE8AFB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F8FBC2BF-4709-45EC-AAFA-4B2DA2ABE738}"/>
              </a:ext>
            </a:extLst>
          </p:cNvPr>
          <p:cNvSpPr>
            <a:spLocks noGrp="1"/>
          </p:cNvSpPr>
          <p:nvPr>
            <p:ph type="sldNum" sz="quarter" idx="12"/>
          </p:nvPr>
        </p:nvSpPr>
        <p:spPr/>
        <p:txBody>
          <a:bodyPr/>
          <a:lstStyle/>
          <a:p>
            <a:fld id="{E31375A4-56A4-47D6-9801-1991572033F7}" type="slidenum">
              <a:rPr lang="en-US" smtClean="0"/>
              <a:t>8</a:t>
            </a:fld>
            <a:endParaRPr lang="en-US"/>
          </a:p>
        </p:txBody>
      </p:sp>
    </p:spTree>
    <p:extLst>
      <p:ext uri="{BB962C8B-B14F-4D97-AF65-F5344CB8AC3E}">
        <p14:creationId xmlns:p14="http://schemas.microsoft.com/office/powerpoint/2010/main" val="31963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F014-F335-1764-E6AC-6B133C2908D5}"/>
              </a:ext>
            </a:extLst>
          </p:cNvPr>
          <p:cNvSpPr>
            <a:spLocks noGrp="1"/>
          </p:cNvSpPr>
          <p:nvPr>
            <p:ph type="title"/>
          </p:nvPr>
        </p:nvSpPr>
        <p:spPr/>
        <p:txBody>
          <a:bodyPr/>
          <a:lstStyle/>
          <a:p>
            <a:r>
              <a:rPr lang="en-US" dirty="0"/>
              <a:t>Creating a goal/action plan</a:t>
            </a:r>
          </a:p>
        </p:txBody>
      </p:sp>
      <p:graphicFrame>
        <p:nvGraphicFramePr>
          <p:cNvPr id="5" name="Table 5">
            <a:extLst>
              <a:ext uri="{FF2B5EF4-FFF2-40B4-BE49-F238E27FC236}">
                <a16:creationId xmlns:a16="http://schemas.microsoft.com/office/drawing/2014/main" id="{87FA8E50-A2B4-3FFB-B00E-05FD506137C3}"/>
              </a:ext>
            </a:extLst>
          </p:cNvPr>
          <p:cNvGraphicFramePr>
            <a:graphicFrameLocks noGrp="1"/>
          </p:cNvGraphicFramePr>
          <p:nvPr>
            <p:ph idx="1"/>
            <p:extLst>
              <p:ext uri="{D42A27DB-BD31-4B8C-83A1-F6EECF244321}">
                <p14:modId xmlns:p14="http://schemas.microsoft.com/office/powerpoint/2010/main" val="1456011136"/>
              </p:ext>
            </p:extLst>
          </p:nvPr>
        </p:nvGraphicFramePr>
        <p:xfrm>
          <a:off x="1295400" y="1828800"/>
          <a:ext cx="9601197" cy="1143001"/>
        </p:xfrm>
        <a:graphic>
          <a:graphicData uri="http://schemas.openxmlformats.org/drawingml/2006/table">
            <a:tbl>
              <a:tblPr firstRow="1" bandRow="1">
                <a:tableStyleId>{B301B821-A1FF-4177-AEE7-76D212191A09}</a:tableStyleId>
              </a:tblPr>
              <a:tblGrid>
                <a:gridCol w="3200399">
                  <a:extLst>
                    <a:ext uri="{9D8B030D-6E8A-4147-A177-3AD203B41FA5}">
                      <a16:colId xmlns:a16="http://schemas.microsoft.com/office/drawing/2014/main" val="4063906486"/>
                    </a:ext>
                  </a:extLst>
                </a:gridCol>
                <a:gridCol w="3200399">
                  <a:extLst>
                    <a:ext uri="{9D8B030D-6E8A-4147-A177-3AD203B41FA5}">
                      <a16:colId xmlns:a16="http://schemas.microsoft.com/office/drawing/2014/main" val="2302372489"/>
                    </a:ext>
                  </a:extLst>
                </a:gridCol>
                <a:gridCol w="3200399">
                  <a:extLst>
                    <a:ext uri="{9D8B030D-6E8A-4147-A177-3AD203B41FA5}">
                      <a16:colId xmlns:a16="http://schemas.microsoft.com/office/drawing/2014/main" val="695651330"/>
                    </a:ext>
                  </a:extLst>
                </a:gridCol>
              </a:tblGrid>
              <a:tr h="1143001">
                <a:tc>
                  <a:txBody>
                    <a:bodyPr/>
                    <a:lstStyle/>
                    <a:p>
                      <a:pPr algn="ctr"/>
                      <a:endParaRPr lang="en-US" dirty="0"/>
                    </a:p>
                    <a:p>
                      <a:pPr algn="ctr"/>
                      <a:r>
                        <a:rPr lang="en-US" dirty="0"/>
                        <a:t>Connecting to People</a:t>
                      </a:r>
                    </a:p>
                  </a:txBody>
                  <a:tcPr/>
                </a:tc>
                <a:tc>
                  <a:txBody>
                    <a:bodyPr/>
                    <a:lstStyle/>
                    <a:p>
                      <a:pPr algn="ctr"/>
                      <a:endParaRPr lang="en-US" u="none" dirty="0">
                        <a:solidFill>
                          <a:schemeClr val="accent1"/>
                        </a:solidFill>
                      </a:endParaRPr>
                    </a:p>
                    <a:p>
                      <a:pPr algn="ctr"/>
                      <a:r>
                        <a:rPr lang="en-US" u="none" dirty="0">
                          <a:solidFill>
                            <a:schemeClr val="accent1"/>
                          </a:solidFill>
                        </a:rPr>
                        <a:t>Connecting People to People</a:t>
                      </a:r>
                    </a:p>
                  </a:txBody>
                  <a:tcPr>
                    <a:solidFill>
                      <a:schemeClr val="accent1">
                        <a:alpha val="36000"/>
                      </a:schemeClr>
                    </a:solidFill>
                  </a:tcPr>
                </a:tc>
                <a:tc>
                  <a:txBody>
                    <a:bodyPr/>
                    <a:lstStyle/>
                    <a:p>
                      <a:pPr algn="ctr"/>
                      <a:endParaRPr lang="en-US" dirty="0"/>
                    </a:p>
                    <a:p>
                      <a:pPr algn="ctr"/>
                      <a:r>
                        <a:rPr lang="en-US" dirty="0"/>
                        <a:t>Connecting People to Purpose</a:t>
                      </a:r>
                    </a:p>
                  </a:txBody>
                  <a:tcPr/>
                </a:tc>
                <a:extLst>
                  <a:ext uri="{0D108BD9-81ED-4DB2-BD59-A6C34878D82A}">
                    <a16:rowId xmlns:a16="http://schemas.microsoft.com/office/drawing/2014/main" val="1395296403"/>
                  </a:ext>
                </a:extLst>
              </a:tr>
            </a:tbl>
          </a:graphicData>
        </a:graphic>
      </p:graphicFrame>
      <p:sp>
        <p:nvSpPr>
          <p:cNvPr id="4" name="Slide Number Placeholder 3">
            <a:extLst>
              <a:ext uri="{FF2B5EF4-FFF2-40B4-BE49-F238E27FC236}">
                <a16:creationId xmlns:a16="http://schemas.microsoft.com/office/drawing/2014/main" id="{F7C4FA2E-70A2-88F4-9672-B1372D6A0B84}"/>
              </a:ext>
            </a:extLst>
          </p:cNvPr>
          <p:cNvSpPr>
            <a:spLocks noGrp="1"/>
          </p:cNvSpPr>
          <p:nvPr>
            <p:ph type="sldNum" sz="quarter" idx="12"/>
          </p:nvPr>
        </p:nvSpPr>
        <p:spPr/>
        <p:txBody>
          <a:bodyPr/>
          <a:lstStyle/>
          <a:p>
            <a:fld id="{E31375A4-56A4-47D6-9801-1991572033F7}" type="slidenum">
              <a:rPr lang="en-US" smtClean="0"/>
              <a:t>9</a:t>
            </a:fld>
            <a:endParaRPr lang="en-US"/>
          </a:p>
        </p:txBody>
      </p:sp>
      <p:sp>
        <p:nvSpPr>
          <p:cNvPr id="3" name="Content Placeholder 2">
            <a:extLst>
              <a:ext uri="{FF2B5EF4-FFF2-40B4-BE49-F238E27FC236}">
                <a16:creationId xmlns:a16="http://schemas.microsoft.com/office/drawing/2014/main" id="{1C36EC3D-DA8F-6A24-B723-E4769428FBD1}"/>
              </a:ext>
            </a:extLst>
          </p:cNvPr>
          <p:cNvSpPr txBox="1">
            <a:spLocks/>
          </p:cNvSpPr>
          <p:nvPr/>
        </p:nvSpPr>
        <p:spPr>
          <a:xfrm>
            <a:off x="1295400" y="3276600"/>
            <a:ext cx="9601200" cy="2666999"/>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dirty="0"/>
              <a:t>For 2023, we ask each parish to create at least one goal or action to help advance the parish on the key element of “engagement”</a:t>
            </a:r>
          </a:p>
          <a:p>
            <a:r>
              <a:rPr lang="en-US" dirty="0"/>
              <a:t>To do so: pick at least one of the above buckets that you believe your parish could use help</a:t>
            </a:r>
          </a:p>
          <a:p>
            <a:r>
              <a:rPr lang="en-US" dirty="0"/>
              <a:t>Write a goal or action that is specific, measurable, achievable, and time bound that would advance your parish stewardship in one of these areas</a:t>
            </a:r>
          </a:p>
          <a:p>
            <a:r>
              <a:rPr lang="en-US" dirty="0"/>
              <a:t>Bring it back to your Priest and Parish Council for endorsement and adoption for your parish</a:t>
            </a:r>
          </a:p>
          <a:p>
            <a:endParaRPr lang="en-US" dirty="0"/>
          </a:p>
        </p:txBody>
      </p:sp>
    </p:spTree>
    <p:extLst>
      <p:ext uri="{BB962C8B-B14F-4D97-AF65-F5344CB8AC3E}">
        <p14:creationId xmlns:p14="http://schemas.microsoft.com/office/powerpoint/2010/main" val="387997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986</TotalTime>
  <Words>778</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Cambria</vt:lpstr>
      <vt:lpstr>Red Line Business 16x9</vt:lpstr>
      <vt:lpstr>Understanding ENGAGEMENT   </vt:lpstr>
      <vt:lpstr>Today’s agenda</vt:lpstr>
      <vt:lpstr>stewardship Defined </vt:lpstr>
      <vt:lpstr>defining “Stewardship”</vt:lpstr>
      <vt:lpstr>ENGAGEMENT</vt:lpstr>
      <vt:lpstr>Creating a culture of “ENGAGEMENT”</vt:lpstr>
      <vt:lpstr>Connect to people; connect people to people; and connect people to purpose</vt:lpstr>
      <vt:lpstr>Ministries foster connection</vt:lpstr>
      <vt:lpstr>Creating a goal/action plan</vt:lpstr>
      <vt:lpstr>Goal/Action examples </vt:lpstr>
      <vt:lpstr>Share a goal/action for your parish</vt:lpstr>
      <vt:lpstr>Return from the Breakout session</vt:lpstr>
      <vt:lpstr>Learn more</vt:lpstr>
      <vt:lpstr>Next meeting: October 3  engagement speaker:  Fr. Andrew Barakos  Assumption Greek Orthodox Church  Scottsdale, AZ</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 Stewardship now &amp; forever</dc:title>
  <dc:creator>Siatis, Perry C</dc:creator>
  <cp:lastModifiedBy>Admin</cp:lastModifiedBy>
  <cp:revision>33</cp:revision>
  <dcterms:created xsi:type="dcterms:W3CDTF">2021-09-13T10:06:08Z</dcterms:created>
  <dcterms:modified xsi:type="dcterms:W3CDTF">2023-09-06T16:18:14Z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MSIP_Label_0f458547-6294-4d56-8f11-85702ec65bdc_Enabled">
    <vt:lpwstr>true</vt:lpwstr>
  </property>
  <property fmtid="{D5CDD505-2E9C-101B-9397-08002B2CF9AE}" pid="4" name="MSIP_Label_0f458547-6294-4d56-8f11-85702ec65bdc_SetDate">
    <vt:lpwstr>2023-08-11T19:38:06Z</vt:lpwstr>
  </property>
  <property fmtid="{D5CDD505-2E9C-101B-9397-08002B2CF9AE}" pid="5" name="MSIP_Label_0f458547-6294-4d56-8f11-85702ec65bdc_Method">
    <vt:lpwstr>Standard</vt:lpwstr>
  </property>
  <property fmtid="{D5CDD505-2E9C-101B-9397-08002B2CF9AE}" pid="6" name="MSIP_Label_0f458547-6294-4d56-8f11-85702ec65bdc_Name">
    <vt:lpwstr>defa4170-0d19-0005-0004-bc88714345d2</vt:lpwstr>
  </property>
  <property fmtid="{D5CDD505-2E9C-101B-9397-08002B2CF9AE}" pid="7" name="MSIP_Label_0f458547-6294-4d56-8f11-85702ec65bdc_SiteId">
    <vt:lpwstr>5330b769-3861-479b-a673-5846b830747b</vt:lpwstr>
  </property>
  <property fmtid="{D5CDD505-2E9C-101B-9397-08002B2CF9AE}" pid="8" name="MSIP_Label_0f458547-6294-4d56-8f11-85702ec65bdc_ActionId">
    <vt:lpwstr>30018bdc-5645-493a-95ae-dfa1f4624b4d</vt:lpwstr>
  </property>
  <property fmtid="{D5CDD505-2E9C-101B-9397-08002B2CF9AE}" pid="9" name="MSIP_Label_0f458547-6294-4d56-8f11-85702ec65bdc_ContentBits">
    <vt:lpwstr>0</vt:lpwstr>
  </property>
</Properties>
</file>