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7" r:id="rId2"/>
    <p:sldId id="278" r:id="rId3"/>
    <p:sldId id="282" r:id="rId4"/>
    <p:sldId id="285" r:id="rId5"/>
    <p:sldId id="305" r:id="rId6"/>
    <p:sldId id="298" r:id="rId7"/>
    <p:sldId id="330" r:id="rId8"/>
    <p:sldId id="328" r:id="rId9"/>
    <p:sldId id="329" r:id="rId10"/>
    <p:sldId id="279" r:id="rId11"/>
    <p:sldId id="267" r:id="rId12"/>
    <p:sldId id="332" r:id="rId13"/>
    <p:sldId id="333" r:id="rId14"/>
    <p:sldId id="331" r:id="rId15"/>
    <p:sldId id="311" r:id="rId16"/>
    <p:sldId id="312" r:id="rId17"/>
    <p:sldId id="313" r:id="rId18"/>
    <p:sldId id="314" r:id="rId19"/>
    <p:sldId id="315" r:id="rId20"/>
    <p:sldId id="304" r:id="rId21"/>
    <p:sldId id="303"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94614" autoAdjust="0"/>
  </p:normalViewPr>
  <p:slideViewPr>
    <p:cSldViewPr snapToGrid="0">
      <p:cViewPr varScale="1">
        <p:scale>
          <a:sx n="54" d="100"/>
          <a:sy n="54" d="100"/>
        </p:scale>
        <p:origin x="845" y="4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generosity</a:t>
            </a:r>
            <a:br>
              <a:rPr lang="en-US" sz="4400" dirty="0"/>
            </a:br>
            <a:br>
              <a:rPr lang="en-US" sz="4400" dirty="0"/>
            </a:br>
            <a:endParaRPr lang="en-US" sz="4400" dirty="0"/>
          </a:p>
        </p:txBody>
      </p:sp>
      <p:sp>
        <p:nvSpPr>
          <p:cNvPr id="3" name="Subtitle 2"/>
          <p:cNvSpPr>
            <a:spLocks noGrp="1"/>
          </p:cNvSpPr>
          <p:nvPr>
            <p:ph type="subTitle" idx="1"/>
          </p:nvPr>
        </p:nvSpPr>
        <p:spPr>
          <a:xfrm>
            <a:off x="1066800" y="4435646"/>
            <a:ext cx="10058400" cy="1050754"/>
          </a:xfrm>
        </p:spPr>
        <p:txBody>
          <a:bodyPr>
            <a:normAutofit/>
          </a:bodyPr>
          <a:lstStyle/>
          <a:p>
            <a:r>
              <a:rPr lang="en-US" dirty="0">
                <a:solidFill>
                  <a:schemeClr val="accent1">
                    <a:lumMod val="75000"/>
                  </a:schemeClr>
                </a:solidFill>
              </a:rPr>
              <a:t>Strengthen Stewardship now &amp; forever</a:t>
            </a:r>
          </a:p>
          <a:p>
            <a:r>
              <a:rPr lang="en-US" dirty="0"/>
              <a:t>Monthly Tuesday night meetings</a:t>
            </a:r>
          </a:p>
          <a:p>
            <a:r>
              <a:rPr lang="en-US" dirty="0">
                <a:solidFill>
                  <a:schemeClr val="accent1">
                    <a:lumMod val="75000"/>
                  </a:schemeClr>
                </a:solidFill>
              </a:rPr>
              <a:t>November 7</a:t>
            </a:r>
            <a:r>
              <a:rPr lang="en-US" dirty="0"/>
              <a:t>, 2023</a:t>
            </a:r>
            <a:endParaRPr lang="en-US" dirty="0">
              <a:solidFill>
                <a:schemeClr val="accent1">
                  <a:lumMod val="75000"/>
                </a:schemeClr>
              </a:solidFill>
            </a:endParaRPr>
          </a:p>
        </p:txBody>
      </p:sp>
      <p:pic>
        <p:nvPicPr>
          <p:cNvPr id="5" name="Picture 4" descr="Text&#10;&#10;Description automatically generated">
            <a:extLst>
              <a:ext uri="{FF2B5EF4-FFF2-40B4-BE49-F238E27FC236}">
                <a16:creationId xmlns:a16="http://schemas.microsoft.com/office/drawing/2014/main" id="{90CBFF48-B1CD-44FA-A2F3-ED1759A42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22" y="161598"/>
            <a:ext cx="10349206" cy="2463492"/>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MORE THAN MONEY</a:t>
            </a:r>
          </a:p>
        </p:txBody>
      </p:sp>
      <p:sp>
        <p:nvSpPr>
          <p:cNvPr id="3" name="Content Placeholder 2"/>
          <p:cNvSpPr>
            <a:spLocks noGrp="1"/>
          </p:cNvSpPr>
          <p:nvPr>
            <p:ph idx="1"/>
          </p:nvPr>
        </p:nvSpPr>
        <p:spPr/>
        <p:txBody>
          <a:bodyPr>
            <a:normAutofit lnSpcReduction="10000"/>
          </a:bodyPr>
          <a:lstStyle/>
          <a:p>
            <a:r>
              <a:rPr lang="en-US" dirty="0"/>
              <a:t>“ I DON’T HAVE ENOUGH MONEY TO BE TRULY GENEROUS”</a:t>
            </a:r>
          </a:p>
          <a:p>
            <a:pPr lvl="1">
              <a:buFont typeface="Wingdings" panose="05000000000000000000" pitchFamily="2" charset="2"/>
              <a:buChar char="v"/>
            </a:pPr>
            <a:r>
              <a:rPr lang="en-US" dirty="0"/>
              <a:t>Giving is for everyone – Not only the wealthy</a:t>
            </a:r>
          </a:p>
          <a:p>
            <a:pPr lvl="1">
              <a:buFont typeface="Wingdings" panose="05000000000000000000" pitchFamily="2" charset="2"/>
              <a:buChar char="v"/>
            </a:pPr>
            <a:r>
              <a:rPr lang="en-US" dirty="0"/>
              <a:t>Generosity is not Transactional – It is Relational</a:t>
            </a:r>
          </a:p>
          <a:p>
            <a:pPr lvl="2">
              <a:buFont typeface="Wingdings" panose="05000000000000000000" pitchFamily="2" charset="2"/>
              <a:buChar char="v"/>
            </a:pPr>
            <a:r>
              <a:rPr lang="en-US" dirty="0"/>
              <a:t>Not only sending food to the tables of poor people But inviting the poor people to our tables</a:t>
            </a:r>
          </a:p>
          <a:p>
            <a:pPr lvl="2">
              <a:buFont typeface="Wingdings" panose="05000000000000000000" pitchFamily="2" charset="2"/>
              <a:buChar char="v"/>
            </a:pPr>
            <a:r>
              <a:rPr lang="en-US" dirty="0"/>
              <a:t>Relational Generosity becomes Sacrificial Generosity</a:t>
            </a:r>
          </a:p>
          <a:p>
            <a:r>
              <a:rPr lang="en-US" dirty="0"/>
              <a:t>“For they all contributed out of their abundance, but she out of her poverty has put in all she had, her whole livelihood.” The Widow’s Offering Mark12:44</a:t>
            </a:r>
          </a:p>
          <a:p>
            <a:pPr lvl="1"/>
            <a:r>
              <a:rPr lang="en-US" dirty="0"/>
              <a:t>It is not the amount that counts with God, but the degree of sacrifice out of our possessions</a:t>
            </a:r>
          </a:p>
          <a:p>
            <a:pPr lvl="1"/>
            <a:r>
              <a:rPr lang="en-US" dirty="0"/>
              <a:t>“Not Equal Giving, but Equal Sacrifice” – Fr. Andrew </a:t>
            </a:r>
            <a:r>
              <a:rPr lang="en-US" dirty="0" err="1"/>
              <a:t>Barakos</a:t>
            </a:r>
            <a:endParaRPr lang="en-US" dirty="0"/>
          </a:p>
          <a:p>
            <a:pPr lvl="1"/>
            <a:endParaRPr lang="en-US" dirty="0"/>
          </a:p>
          <a:p>
            <a:pPr marL="45720" indent="0" algn="ctr">
              <a:buNone/>
            </a:pPr>
            <a:r>
              <a:rPr lang="en-US" b="1" dirty="0"/>
              <a:t>MUST GIVE WITH JOY AND FROM THE HEART</a:t>
            </a:r>
          </a:p>
        </p:txBody>
      </p:sp>
      <p:pic>
        <p:nvPicPr>
          <p:cNvPr id="4" name="Picture 3" descr="Text&#10;&#10;Description automatically generated">
            <a:extLst>
              <a:ext uri="{FF2B5EF4-FFF2-40B4-BE49-F238E27FC236}">
                <a16:creationId xmlns:a16="http://schemas.microsoft.com/office/drawing/2014/main" id="{8D0BE9F5-1433-4035-956F-7164FB825C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5B1C2EBA-941B-4360-905B-6FC4956A8582}"/>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413050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FIRST AND FINEST </a:t>
            </a:r>
            <a:r>
              <a:rPr lang="en-US" sz="2400" dirty="0"/>
              <a:t>(Not least and leftovers)</a:t>
            </a:r>
          </a:p>
        </p:txBody>
      </p:sp>
      <p:sp>
        <p:nvSpPr>
          <p:cNvPr id="3" name="Content Placeholder 2"/>
          <p:cNvSpPr>
            <a:spLocks noGrp="1"/>
          </p:cNvSpPr>
          <p:nvPr>
            <p:ph idx="1"/>
          </p:nvPr>
        </p:nvSpPr>
        <p:spPr/>
        <p:txBody>
          <a:bodyPr>
            <a:normAutofit lnSpcReduction="10000"/>
          </a:bodyPr>
          <a:lstStyle/>
          <a:p>
            <a:r>
              <a:rPr lang="en-US" dirty="0"/>
              <a:t>God does not need our gifts</a:t>
            </a:r>
          </a:p>
          <a:p>
            <a:r>
              <a:rPr lang="en-US" dirty="0"/>
              <a:t>We are called to give God our best because:</a:t>
            </a:r>
          </a:p>
          <a:p>
            <a:pPr marL="708660" lvl="1" indent="-342900">
              <a:buFont typeface="+mj-lt"/>
              <a:buAutoNum type="arabicPeriod"/>
            </a:pPr>
            <a:r>
              <a:rPr lang="en-US" dirty="0"/>
              <a:t>He is worthy of our gift</a:t>
            </a:r>
          </a:p>
          <a:p>
            <a:pPr marL="708660" lvl="1" indent="-342900">
              <a:buFont typeface="+mj-lt"/>
              <a:buAutoNum type="arabicPeriod"/>
            </a:pPr>
            <a:r>
              <a:rPr lang="en-US" dirty="0"/>
              <a:t>It is a tangible way to put Him first in our lives</a:t>
            </a:r>
          </a:p>
          <a:p>
            <a:r>
              <a:rPr lang="en-US" dirty="0"/>
              <a:t>When we give our First and Finest, we acknowledge the position that God has in our lives</a:t>
            </a:r>
          </a:p>
          <a:p>
            <a:r>
              <a:rPr lang="en-US" dirty="0"/>
              <a:t>It is not about writing a check. It is about the heart with which we give. Sacrificial giving reflects our heart</a:t>
            </a:r>
          </a:p>
          <a:p>
            <a:endParaRPr lang="en-US" dirty="0"/>
          </a:p>
          <a:p>
            <a:pPr marL="45720" indent="0" algn="ctr">
              <a:buNone/>
            </a:pPr>
            <a:r>
              <a:rPr lang="en-US" b="1" dirty="0"/>
              <a:t>“It is the Heart that does the giving. The fingers only let go” Nigerian proverb</a:t>
            </a:r>
          </a:p>
          <a:p>
            <a:endParaRPr lang="en-US" dirty="0"/>
          </a:p>
        </p:txBody>
      </p:sp>
      <p:pic>
        <p:nvPicPr>
          <p:cNvPr id="4" name="Picture 3" descr="Text&#10;&#10;Description automatically generated">
            <a:extLst>
              <a:ext uri="{FF2B5EF4-FFF2-40B4-BE49-F238E27FC236}">
                <a16:creationId xmlns:a16="http://schemas.microsoft.com/office/drawing/2014/main" id="{5DDEA68D-4E68-4A33-B431-7EA3507BA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B9B16129-2A9C-4038-A140-9D893FDA83EC}"/>
              </a:ext>
            </a:extLst>
          </p:cNvPr>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69B9-4D9B-144E-DD0A-ED53DEAF87A5}"/>
              </a:ext>
            </a:extLst>
          </p:cNvPr>
          <p:cNvSpPr>
            <a:spLocks noGrp="1"/>
          </p:cNvSpPr>
          <p:nvPr>
            <p:ph type="title"/>
          </p:nvPr>
        </p:nvSpPr>
        <p:spPr/>
        <p:txBody>
          <a:bodyPr/>
          <a:lstStyle/>
          <a:p>
            <a:r>
              <a:rPr lang="en-US" dirty="0"/>
              <a:t>Generosity AND reality</a:t>
            </a:r>
          </a:p>
        </p:txBody>
      </p:sp>
      <p:sp>
        <p:nvSpPr>
          <p:cNvPr id="3" name="Content Placeholder 2">
            <a:extLst>
              <a:ext uri="{FF2B5EF4-FFF2-40B4-BE49-F238E27FC236}">
                <a16:creationId xmlns:a16="http://schemas.microsoft.com/office/drawing/2014/main" id="{DECA321D-2366-B7D5-13EA-2E9AD6043263}"/>
              </a:ext>
            </a:extLst>
          </p:cNvPr>
          <p:cNvSpPr>
            <a:spLocks noGrp="1"/>
          </p:cNvSpPr>
          <p:nvPr>
            <p:ph idx="1"/>
          </p:nvPr>
        </p:nvSpPr>
        <p:spPr/>
        <p:txBody>
          <a:bodyPr>
            <a:normAutofit/>
          </a:bodyPr>
          <a:lstStyle/>
          <a:p>
            <a:r>
              <a:rPr lang="en-US" dirty="0"/>
              <a:t>How we typically support our church </a:t>
            </a:r>
          </a:p>
          <a:p>
            <a:pPr lvl="1"/>
            <a:r>
              <a:rPr lang="en-US" dirty="0"/>
              <a:t>Yearly Minimum Donation </a:t>
            </a:r>
          </a:p>
          <a:p>
            <a:pPr lvl="1"/>
            <a:r>
              <a:rPr lang="en-US" dirty="0"/>
              <a:t>Passing of Tray(s) – A time-honored tradition?</a:t>
            </a:r>
          </a:p>
          <a:p>
            <a:pPr lvl="1"/>
            <a:r>
              <a:rPr lang="en-US" dirty="0"/>
              <a:t>Fundraising activities - Smokers, Golf Outings, Festivals, Bake Sales, Raffles, etc. </a:t>
            </a:r>
          </a:p>
          <a:p>
            <a:pPr lvl="1"/>
            <a:r>
              <a:rPr lang="en-US" dirty="0"/>
              <a:t>Multitude of requests by Clergy for donations for various items for the church throughout the year </a:t>
            </a:r>
          </a:p>
          <a:p>
            <a:pPr lvl="1"/>
            <a:r>
              <a:rPr lang="en-US" dirty="0"/>
              <a:t>Requests by Ministry Leaders for donations in support of various activities</a:t>
            </a:r>
          </a:p>
          <a:p>
            <a:pPr marL="45720" indent="0" algn="ctr">
              <a:buNone/>
            </a:pPr>
            <a:r>
              <a:rPr lang="en-US" sz="2800" dirty="0"/>
              <a:t>How does this type of support work for your church??</a:t>
            </a:r>
          </a:p>
        </p:txBody>
      </p:sp>
      <p:sp>
        <p:nvSpPr>
          <p:cNvPr id="4" name="Slide Number Placeholder 3">
            <a:extLst>
              <a:ext uri="{FF2B5EF4-FFF2-40B4-BE49-F238E27FC236}">
                <a16:creationId xmlns:a16="http://schemas.microsoft.com/office/drawing/2014/main" id="{D7CE8C55-048D-EC3A-8CD9-09A3CAF9C3EE}"/>
              </a:ext>
            </a:extLst>
          </p:cNvPr>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7445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E042-C212-E185-A24B-7A6031015373}"/>
              </a:ext>
            </a:extLst>
          </p:cNvPr>
          <p:cNvSpPr>
            <a:spLocks noGrp="1"/>
          </p:cNvSpPr>
          <p:nvPr>
            <p:ph type="title"/>
          </p:nvPr>
        </p:nvSpPr>
        <p:spPr/>
        <p:txBody>
          <a:bodyPr/>
          <a:lstStyle/>
          <a:p>
            <a:r>
              <a:rPr lang="en-US" dirty="0"/>
              <a:t>Generosity and Christianity </a:t>
            </a:r>
          </a:p>
        </p:txBody>
      </p:sp>
      <p:sp>
        <p:nvSpPr>
          <p:cNvPr id="3" name="Content Placeholder 2">
            <a:extLst>
              <a:ext uri="{FF2B5EF4-FFF2-40B4-BE49-F238E27FC236}">
                <a16:creationId xmlns:a16="http://schemas.microsoft.com/office/drawing/2014/main" id="{CD97AA68-B999-7584-7714-B7E9FE547E30}"/>
              </a:ext>
            </a:extLst>
          </p:cNvPr>
          <p:cNvSpPr>
            <a:spLocks noGrp="1"/>
          </p:cNvSpPr>
          <p:nvPr>
            <p:ph idx="1"/>
          </p:nvPr>
        </p:nvSpPr>
        <p:spPr/>
        <p:txBody>
          <a:bodyPr/>
          <a:lstStyle/>
          <a:p>
            <a:r>
              <a:rPr lang="en-US" dirty="0"/>
              <a:t>“..and prepare your </a:t>
            </a:r>
            <a:r>
              <a:rPr lang="en-US" b="1" dirty="0"/>
              <a:t>Generous</a:t>
            </a:r>
            <a:r>
              <a:rPr lang="en-US" dirty="0"/>
              <a:t> gift beforehand, which you had previously promised, that it may be ready as a matter of </a:t>
            </a:r>
            <a:r>
              <a:rPr lang="en-US" b="1" dirty="0"/>
              <a:t>Generosity</a:t>
            </a:r>
            <a:r>
              <a:rPr lang="en-US" dirty="0"/>
              <a:t> and not as a grudging obligation.” 2 Corinthians 9:5  </a:t>
            </a:r>
          </a:p>
          <a:p>
            <a:r>
              <a:rPr lang="en-US" dirty="0"/>
              <a:t>“So let each one give as he purposes in his heart, not grudgingly or of necessity; for God loves a cheerful giver” 2 Corinthians 9:7</a:t>
            </a:r>
          </a:p>
          <a:p>
            <a:r>
              <a:rPr lang="en-US" dirty="0"/>
              <a:t>“For God so </a:t>
            </a:r>
            <a:r>
              <a:rPr lang="en-US" b="1" dirty="0"/>
              <a:t>Loved</a:t>
            </a:r>
            <a:r>
              <a:rPr lang="en-US" dirty="0"/>
              <a:t> the world that He </a:t>
            </a:r>
            <a:r>
              <a:rPr lang="en-US" b="1" dirty="0"/>
              <a:t>Gave</a:t>
            </a:r>
            <a:r>
              <a:rPr lang="en-US" dirty="0"/>
              <a:t> His only begotten Son..” John 3:16</a:t>
            </a:r>
          </a:p>
          <a:p>
            <a:pPr marL="45720" indent="0" algn="ctr">
              <a:buNone/>
            </a:pPr>
            <a:r>
              <a:rPr lang="en-US" sz="3200" dirty="0"/>
              <a:t>A Joyful, Loving, Gratitude based support of our church and its mission</a:t>
            </a:r>
          </a:p>
          <a:p>
            <a:endParaRPr lang="en-US" dirty="0"/>
          </a:p>
        </p:txBody>
      </p:sp>
      <p:sp>
        <p:nvSpPr>
          <p:cNvPr id="4" name="Slide Number Placeholder 3">
            <a:extLst>
              <a:ext uri="{FF2B5EF4-FFF2-40B4-BE49-F238E27FC236}">
                <a16:creationId xmlns:a16="http://schemas.microsoft.com/office/drawing/2014/main" id="{F144A26D-988B-E3AF-6160-E17D44FA03A9}"/>
              </a:ext>
            </a:extLst>
          </p:cNvPr>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377130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5C41-7C42-3BC8-C607-2ABEA0B2B8EA}"/>
              </a:ext>
            </a:extLst>
          </p:cNvPr>
          <p:cNvSpPr>
            <a:spLocks noGrp="1"/>
          </p:cNvSpPr>
          <p:nvPr>
            <p:ph type="title"/>
          </p:nvPr>
        </p:nvSpPr>
        <p:spPr/>
        <p:txBody>
          <a:bodyPr/>
          <a:lstStyle/>
          <a:p>
            <a:r>
              <a:rPr lang="en-US" dirty="0"/>
              <a:t>What to do </a:t>
            </a:r>
          </a:p>
        </p:txBody>
      </p:sp>
      <p:sp>
        <p:nvSpPr>
          <p:cNvPr id="3" name="Content Placeholder 2">
            <a:extLst>
              <a:ext uri="{FF2B5EF4-FFF2-40B4-BE49-F238E27FC236}">
                <a16:creationId xmlns:a16="http://schemas.microsoft.com/office/drawing/2014/main" id="{37B4419B-95AF-18A2-AEE7-7906540B9BFB}"/>
              </a:ext>
            </a:extLst>
          </p:cNvPr>
          <p:cNvSpPr>
            <a:spLocks noGrp="1"/>
          </p:cNvSpPr>
          <p:nvPr>
            <p:ph idx="1"/>
          </p:nvPr>
        </p:nvSpPr>
        <p:spPr/>
        <p:txBody>
          <a:bodyPr/>
          <a:lstStyle/>
          <a:p>
            <a:r>
              <a:rPr lang="en-US" sz="2400" b="1" dirty="0">
                <a:solidFill>
                  <a:schemeClr val="accent1"/>
                </a:solidFill>
              </a:rPr>
              <a:t>EDUCATE</a:t>
            </a:r>
            <a:r>
              <a:rPr lang="en-US" b="1" dirty="0">
                <a:solidFill>
                  <a:schemeClr val="accent1"/>
                </a:solidFill>
              </a:rPr>
              <a:t> </a:t>
            </a:r>
            <a:r>
              <a:rPr lang="en-US" dirty="0"/>
              <a:t>– ALL Parishioners, including Parish Council members, Ministry Heads, Young Adults, and Sunday School students should be taught the value of </a:t>
            </a:r>
            <a:r>
              <a:rPr lang="en-US" b="1" dirty="0"/>
              <a:t>Generosity</a:t>
            </a:r>
            <a:r>
              <a:rPr lang="en-US" dirty="0"/>
              <a:t>. </a:t>
            </a:r>
          </a:p>
          <a:p>
            <a:r>
              <a:rPr lang="en-US" sz="2400" b="1" dirty="0">
                <a:solidFill>
                  <a:schemeClr val="accent1"/>
                </a:solidFill>
              </a:rPr>
              <a:t>JUSTIFY</a:t>
            </a:r>
            <a:r>
              <a:rPr lang="en-US" b="1" dirty="0">
                <a:solidFill>
                  <a:schemeClr val="accent1"/>
                </a:solidFill>
              </a:rPr>
              <a:t> </a:t>
            </a:r>
            <a:r>
              <a:rPr lang="en-US" dirty="0"/>
              <a:t>– Establish Philanthropic initiatives which reflect the Mission, Vision and Values of the Parish </a:t>
            </a:r>
          </a:p>
          <a:p>
            <a:r>
              <a:rPr lang="en-US" sz="2400" b="1" dirty="0">
                <a:solidFill>
                  <a:schemeClr val="accent1"/>
                </a:solidFill>
              </a:rPr>
              <a:t>PROMOTE</a:t>
            </a:r>
            <a:r>
              <a:rPr lang="en-US" b="1" dirty="0">
                <a:solidFill>
                  <a:schemeClr val="accent1"/>
                </a:solidFill>
              </a:rPr>
              <a:t> </a:t>
            </a:r>
            <a:r>
              <a:rPr lang="en-US" dirty="0"/>
              <a:t>– An Attitude of Gratitude. Focus on Percentage of Income Giving vs. Selling </a:t>
            </a:r>
          </a:p>
          <a:p>
            <a:pPr marL="45720" indent="0">
              <a:buNone/>
            </a:pPr>
            <a:r>
              <a:rPr lang="en-US" sz="2800" dirty="0">
                <a:solidFill>
                  <a:schemeClr val="tx2"/>
                </a:solidFill>
              </a:rPr>
              <a:t>“On the first of every week, each one of you should set aside a sum of money in keeping with his income” 1 Corinthians 16:2</a:t>
            </a:r>
            <a:endParaRPr lang="en-US" sz="2800" dirty="0">
              <a:solidFill>
                <a:schemeClr val="accent1"/>
              </a:solidFill>
            </a:endParaRPr>
          </a:p>
        </p:txBody>
      </p:sp>
      <p:sp>
        <p:nvSpPr>
          <p:cNvPr id="4" name="Slide Number Placeholder 3">
            <a:extLst>
              <a:ext uri="{FF2B5EF4-FFF2-40B4-BE49-F238E27FC236}">
                <a16:creationId xmlns:a16="http://schemas.microsoft.com/office/drawing/2014/main" id="{B6BD4881-EB57-CD45-D1F5-B9188376C3A7}"/>
              </a:ext>
            </a:extLst>
          </p:cNvPr>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42782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014-F335-1764-E6AC-6B133C2908D5}"/>
              </a:ext>
            </a:extLst>
          </p:cNvPr>
          <p:cNvSpPr>
            <a:spLocks noGrp="1"/>
          </p:cNvSpPr>
          <p:nvPr>
            <p:ph type="title"/>
          </p:nvPr>
        </p:nvSpPr>
        <p:spPr/>
        <p:txBody>
          <a:bodyPr/>
          <a:lstStyle/>
          <a:p>
            <a:r>
              <a:rPr lang="en-US" dirty="0"/>
              <a:t>Creating a goal/action plan</a:t>
            </a:r>
          </a:p>
        </p:txBody>
      </p:sp>
      <p:sp>
        <p:nvSpPr>
          <p:cNvPr id="4" name="Slide Number Placeholder 3">
            <a:extLst>
              <a:ext uri="{FF2B5EF4-FFF2-40B4-BE49-F238E27FC236}">
                <a16:creationId xmlns:a16="http://schemas.microsoft.com/office/drawing/2014/main" id="{F7C4FA2E-70A2-88F4-9672-B1372D6A0B84}"/>
              </a:ext>
            </a:extLst>
          </p:cNvPr>
          <p:cNvSpPr>
            <a:spLocks noGrp="1"/>
          </p:cNvSpPr>
          <p:nvPr>
            <p:ph type="sldNum" sz="quarter" idx="12"/>
          </p:nvPr>
        </p:nvSpPr>
        <p:spPr/>
        <p:txBody>
          <a:bodyPr/>
          <a:lstStyle/>
          <a:p>
            <a:fld id="{E31375A4-56A4-47D6-9801-1991572033F7}" type="slidenum">
              <a:rPr lang="en-US" smtClean="0"/>
              <a:t>15</a:t>
            </a:fld>
            <a:endParaRPr lang="en-US"/>
          </a:p>
        </p:txBody>
      </p:sp>
      <p:sp>
        <p:nvSpPr>
          <p:cNvPr id="3" name="Content Placeholder 2">
            <a:extLst>
              <a:ext uri="{FF2B5EF4-FFF2-40B4-BE49-F238E27FC236}">
                <a16:creationId xmlns:a16="http://schemas.microsoft.com/office/drawing/2014/main" id="{1C36EC3D-DA8F-6A24-B723-E4769428FBD1}"/>
              </a:ext>
            </a:extLst>
          </p:cNvPr>
          <p:cNvSpPr txBox="1">
            <a:spLocks/>
          </p:cNvSpPr>
          <p:nvPr/>
        </p:nvSpPr>
        <p:spPr>
          <a:xfrm>
            <a:off x="1039027" y="1917819"/>
            <a:ext cx="9601200" cy="266699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For 2024, we ask each parish to create at least one goal or action to help advance the parish on the key element of </a:t>
            </a:r>
            <a:r>
              <a:rPr lang="en-US" b="1" dirty="0"/>
              <a:t>Generosity</a:t>
            </a:r>
          </a:p>
          <a:p>
            <a:r>
              <a:rPr lang="en-US" dirty="0"/>
              <a:t>Write a goal or action that is specific, measurable, achievable, and time bound</a:t>
            </a:r>
          </a:p>
          <a:p>
            <a:r>
              <a:rPr lang="en-US" dirty="0"/>
              <a:t>Bring it to your Priest and Parish Council for endorsement and adoption for your parish</a:t>
            </a:r>
          </a:p>
          <a:p>
            <a:endParaRPr lang="en-US" dirty="0"/>
          </a:p>
        </p:txBody>
      </p:sp>
    </p:spTree>
    <p:extLst>
      <p:ext uri="{BB962C8B-B14F-4D97-AF65-F5344CB8AC3E}">
        <p14:creationId xmlns:p14="http://schemas.microsoft.com/office/powerpoint/2010/main" val="38799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Goal/Action examples </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a:xfrm>
            <a:off x="1295400" y="1828800"/>
            <a:ext cx="9601200" cy="4523510"/>
          </a:xfrm>
        </p:spPr>
        <p:txBody>
          <a:bodyPr>
            <a:normAutofit/>
          </a:bodyPr>
          <a:lstStyle/>
          <a:p>
            <a:r>
              <a:rPr lang="en-US" dirty="0"/>
              <a:t>To help get you started, your goal/action should look something like this:</a:t>
            </a:r>
          </a:p>
          <a:p>
            <a:pPr lvl="1"/>
            <a:r>
              <a:rPr lang="en-US" dirty="0"/>
              <a:t>[</a:t>
            </a:r>
            <a:r>
              <a:rPr lang="en-US" dirty="0">
                <a:solidFill>
                  <a:schemeClr val="accent1"/>
                </a:solidFill>
              </a:rPr>
              <a:t>Parish name</a:t>
            </a:r>
            <a:r>
              <a:rPr lang="en-US" dirty="0"/>
              <a:t>] will [</a:t>
            </a:r>
            <a:r>
              <a:rPr lang="en-US" dirty="0">
                <a:solidFill>
                  <a:schemeClr val="accent1"/>
                </a:solidFill>
              </a:rPr>
              <a:t>insert the goal/action</a:t>
            </a:r>
            <a:r>
              <a:rPr lang="en-US" dirty="0"/>
              <a:t>] by [</a:t>
            </a:r>
            <a:r>
              <a:rPr lang="en-US" dirty="0">
                <a:solidFill>
                  <a:schemeClr val="accent1"/>
                </a:solidFill>
              </a:rPr>
              <a:t>due date</a:t>
            </a:r>
            <a:r>
              <a:rPr lang="en-US" dirty="0"/>
              <a:t>]</a:t>
            </a:r>
          </a:p>
          <a:p>
            <a:r>
              <a:rPr lang="en-US" dirty="0"/>
              <a:t>Some made-up examples to illustrate:</a:t>
            </a:r>
          </a:p>
          <a:p>
            <a:pPr lvl="1"/>
            <a:r>
              <a:rPr lang="en-US" dirty="0"/>
              <a:t>Our Parish will demonstrate its Generosity by the GA voting to donate X% of all fundraising Gross proceeds to charity. (Treasure)</a:t>
            </a:r>
          </a:p>
          <a:p>
            <a:pPr lvl="1"/>
            <a:r>
              <a:rPr lang="en-US" dirty="0"/>
              <a:t>In 2024 our Parish will increase the participation of our stewards  in the [insert ministry name] by 10% at [meeting/events] vs. 2023. (Talent)</a:t>
            </a:r>
          </a:p>
          <a:p>
            <a:pPr lvl="1"/>
            <a:r>
              <a:rPr lang="en-US" dirty="0"/>
              <a:t>Our Parish will organize X new service projects in 2024 that help those in need in the local community. (Time)</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16</a:t>
            </a:fld>
            <a:endParaRPr lang="en-US"/>
          </a:p>
        </p:txBody>
      </p:sp>
    </p:spTree>
    <p:extLst>
      <p:ext uri="{BB962C8B-B14F-4D97-AF65-F5344CB8AC3E}">
        <p14:creationId xmlns:p14="http://schemas.microsoft.com/office/powerpoint/2010/main" val="25882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Breakout session</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r>
              <a:rPr lang="en-US" dirty="0"/>
              <a:t>You will be put into a breakout room to help you brainstorm about developing a goal/action for your parish</a:t>
            </a:r>
          </a:p>
          <a:p>
            <a:r>
              <a:rPr lang="en-US" dirty="0"/>
              <a:t>You should be thinking about what aspects of </a:t>
            </a:r>
            <a:r>
              <a:rPr lang="en-US" b="1" dirty="0"/>
              <a:t>Generosity</a:t>
            </a:r>
            <a:r>
              <a:rPr lang="en-US" dirty="0"/>
              <a:t> your parish could use work</a:t>
            </a:r>
          </a:p>
          <a:p>
            <a:r>
              <a:rPr lang="en-US" dirty="0"/>
              <a:t>Use the breakout discussions to spur ideas on what your goal/action could be for your parish</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3641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Return from the Breakout session</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pPr marL="45720" indent="0">
              <a:buNone/>
            </a:pPr>
            <a:endParaRPr lang="en-US" dirty="0"/>
          </a:p>
          <a:p>
            <a:endParaRPr lang="en-US" dirty="0"/>
          </a:p>
          <a:p>
            <a:r>
              <a:rPr lang="en-US" b="1" dirty="0"/>
              <a:t>Share insights from breakout session</a:t>
            </a:r>
          </a:p>
          <a:p>
            <a:r>
              <a:rPr lang="en-US" b="1" dirty="0"/>
              <a:t>One person from each breakout, please verbally share with the team</a:t>
            </a:r>
          </a:p>
          <a:p>
            <a:r>
              <a:rPr lang="en-US" b="1" dirty="0"/>
              <a:t>Helpful comments in the chat are welcome</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9300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Create a goal/action for your parish</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r>
              <a:rPr lang="en-US" dirty="0"/>
              <a:t>By next month, create a </a:t>
            </a:r>
            <a:r>
              <a:rPr lang="en-US" b="1" dirty="0"/>
              <a:t>Generosity</a:t>
            </a:r>
            <a:r>
              <a:rPr lang="en-US" dirty="0"/>
              <a:t> goal/action for your parish. </a:t>
            </a:r>
          </a:p>
          <a:p>
            <a:r>
              <a:rPr lang="en-US" dirty="0"/>
              <a:t>Take it to your Priest and Parish Council for alignment/approval. Start implementing the approved goal/action!</a:t>
            </a:r>
          </a:p>
          <a:p>
            <a:r>
              <a:rPr lang="en-US" dirty="0"/>
              <a:t>At next month’s Tuesday night meeting, please bring your goal and be prepared to share:</a:t>
            </a:r>
          </a:p>
          <a:p>
            <a:pPr lvl="1"/>
            <a:r>
              <a:rPr lang="en-US" dirty="0"/>
              <a:t>Your goal with the team</a:t>
            </a:r>
          </a:p>
          <a:p>
            <a:pPr lvl="1"/>
            <a:r>
              <a:rPr lang="en-US" dirty="0"/>
              <a:t>Whether you met any resistance in getting alignment. What did you do to overcome it? What barriers did you identify are causing the resistance?</a:t>
            </a:r>
          </a:p>
          <a:p>
            <a:pPr lvl="1"/>
            <a:r>
              <a:rPr lang="en-US" dirty="0"/>
              <a:t>Have you started implementing the goal? How is it going? </a:t>
            </a:r>
          </a:p>
          <a:p>
            <a:pPr lvl="1"/>
            <a:endParaRPr lang="en-US" dirty="0"/>
          </a:p>
          <a:p>
            <a:pPr marL="365760" lvl="1" indent="0">
              <a:buNone/>
            </a:pPr>
            <a:r>
              <a:rPr lang="en-US" i="1" dirty="0">
                <a:solidFill>
                  <a:schemeClr val="accent1"/>
                </a:solidFill>
              </a:rPr>
              <a:t>By sharing, we will hopefully learn from each other and help those that are having difficulty!</a:t>
            </a:r>
          </a:p>
          <a:p>
            <a:pPr lvl="1"/>
            <a:endParaRPr lang="en-US" dirty="0"/>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40510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normAutofit/>
          </a:bodyPr>
          <a:lstStyle/>
          <a:p>
            <a:r>
              <a:rPr lang="en-US" dirty="0"/>
              <a:t>Welcome and Introduction</a:t>
            </a:r>
          </a:p>
          <a:p>
            <a:r>
              <a:rPr lang="en-US" dirty="0"/>
              <a:t>Our Metropolis Definition of “Stewardship”</a:t>
            </a:r>
          </a:p>
          <a:p>
            <a:r>
              <a:rPr lang="en-US" dirty="0"/>
              <a:t>Deeper Dive Into the Third Element of Successful Stewardship: GENEROSITY</a:t>
            </a:r>
          </a:p>
          <a:p>
            <a:r>
              <a:rPr lang="en-US" dirty="0"/>
              <a:t>Breakout Sessions</a:t>
            </a:r>
          </a:p>
          <a:p>
            <a:r>
              <a:rPr lang="en-US" dirty="0"/>
              <a:t>Full Group Sharing </a:t>
            </a:r>
          </a:p>
          <a:p>
            <a:pPr lvl="1"/>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3719692B-7C06-4B40-8DFD-AFC22CDB0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AA36238F-AB3E-4325-A317-6DE87843DE2F}"/>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20858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CED5-F499-49E2-8E5F-C8CA379DB653}"/>
              </a:ext>
            </a:extLst>
          </p:cNvPr>
          <p:cNvSpPr>
            <a:spLocks noGrp="1"/>
          </p:cNvSpPr>
          <p:nvPr>
            <p:ph type="title"/>
          </p:nvPr>
        </p:nvSpPr>
        <p:spPr/>
        <p:txBody>
          <a:bodyPr>
            <a:normAutofit/>
          </a:bodyPr>
          <a:lstStyle/>
          <a:p>
            <a:pPr algn="ctr"/>
            <a:r>
              <a:rPr lang="en-US" dirty="0"/>
              <a:t>Learn more</a:t>
            </a:r>
          </a:p>
        </p:txBody>
      </p:sp>
      <p:sp>
        <p:nvSpPr>
          <p:cNvPr id="3" name="Content Placeholder 2">
            <a:extLst>
              <a:ext uri="{FF2B5EF4-FFF2-40B4-BE49-F238E27FC236}">
                <a16:creationId xmlns:a16="http://schemas.microsoft.com/office/drawing/2014/main" id="{9CD8ADAB-E284-4E70-BA4D-2F5FCA803B3E}"/>
              </a:ext>
            </a:extLst>
          </p:cNvPr>
          <p:cNvSpPr>
            <a:spLocks noGrp="1"/>
          </p:cNvSpPr>
          <p:nvPr>
            <p:ph idx="1"/>
          </p:nvPr>
        </p:nvSpPr>
        <p:spPr/>
        <p:txBody>
          <a:bodyPr>
            <a:normAutofit/>
          </a:bodyPr>
          <a:lstStyle/>
          <a:p>
            <a:pPr rtl="0"/>
            <a:endParaRPr lang="en-US" sz="1800" dirty="0">
              <a:solidFill>
                <a:srgbClr val="26282A"/>
              </a:solidFill>
              <a:effectLst/>
              <a:latin typeface="Arial" panose="020B0604020202020204" pitchFamily="34" charset="0"/>
            </a:endParaRPr>
          </a:p>
          <a:p>
            <a:pPr marL="45720" indent="0" rtl="0">
              <a:buNone/>
            </a:pPr>
            <a:r>
              <a:rPr lang="en-US" sz="2800" dirty="0"/>
              <a:t>We have a wealth of information on the Metropolis Strengthen Stewardship Now &amp; Forever portal online:</a:t>
            </a:r>
          </a:p>
          <a:p>
            <a:pPr marL="45720" indent="0" rtl="0">
              <a:buNone/>
            </a:pPr>
            <a:endParaRPr lang="en-US" sz="2800" dirty="0"/>
          </a:p>
          <a:p>
            <a:pPr marL="45720" indent="0" rtl="0">
              <a:buNone/>
            </a:pPr>
            <a:r>
              <a:rPr lang="en-US" sz="2800" dirty="0"/>
              <a:t>https://chicago.goarch.org/resource-directory/stewardship/</a:t>
            </a:r>
          </a:p>
          <a:p>
            <a:pPr marL="45720" indent="0" rtl="0">
              <a:buNone/>
            </a:pPr>
            <a:endParaRPr lang="en-US" sz="2800" dirty="0"/>
          </a:p>
          <a:p>
            <a:pPr marL="45720" indent="0" rtl="0">
              <a:buNone/>
            </a:pPr>
            <a:endParaRPr lang="en-US" sz="2800" dirty="0"/>
          </a:p>
        </p:txBody>
      </p:sp>
      <p:sp>
        <p:nvSpPr>
          <p:cNvPr id="4" name="Slide Number Placeholder 3">
            <a:extLst>
              <a:ext uri="{FF2B5EF4-FFF2-40B4-BE49-F238E27FC236}">
                <a16:creationId xmlns:a16="http://schemas.microsoft.com/office/drawing/2014/main" id="{FE9F7226-CC09-42FC-A281-B5DF8245C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40909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665716"/>
            <a:ext cx="5943600" cy="4114800"/>
          </a:xfrm>
        </p:spPr>
        <p:txBody>
          <a:bodyPr>
            <a:normAutofit/>
          </a:bodyPr>
          <a:lstStyle/>
          <a:p>
            <a:pPr algn="ctr"/>
            <a:r>
              <a:rPr lang="en-US" sz="4000" dirty="0"/>
              <a:t>Next meeting: December 5, 2023</a:t>
            </a:r>
            <a:br>
              <a:rPr lang="en-US" sz="4000" dirty="0"/>
            </a:br>
            <a:br>
              <a:rPr lang="en-US" sz="4000" dirty="0"/>
            </a:br>
            <a:r>
              <a:rPr lang="en-US" sz="3200" dirty="0"/>
              <a:t>generosity goal sharing</a:t>
            </a:r>
          </a:p>
        </p:txBody>
      </p:sp>
    </p:spTree>
    <p:extLst>
      <p:ext uri="{BB962C8B-B14F-4D97-AF65-F5344CB8AC3E}">
        <p14:creationId xmlns:p14="http://schemas.microsoft.com/office/powerpoint/2010/main" val="37179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827" y="2286000"/>
            <a:ext cx="9601200" cy="1143000"/>
          </a:xfrm>
        </p:spPr>
        <p:txBody>
          <a:bodyPr>
            <a:normAutofit fontScale="90000"/>
          </a:bodyPr>
          <a:lstStyle/>
          <a:p>
            <a:r>
              <a:rPr lang="en-US" dirty="0"/>
              <a:t>Thank you </a:t>
            </a:r>
            <a:br>
              <a:rPr lang="en-US" dirty="0"/>
            </a:br>
            <a:br>
              <a:rPr lang="en-US" dirty="0"/>
            </a:br>
            <a:r>
              <a:rPr lang="en-US" dirty="0"/>
              <a:t>Questions?</a:t>
            </a:r>
          </a:p>
        </p:txBody>
      </p:sp>
      <p:pic>
        <p:nvPicPr>
          <p:cNvPr id="7" name="Picture 6" descr="Text&#10;&#10;Description automatically generated">
            <a:extLst>
              <a:ext uri="{FF2B5EF4-FFF2-40B4-BE49-F238E27FC236}">
                <a16:creationId xmlns:a16="http://schemas.microsoft.com/office/drawing/2014/main" id="{20B7AAA9-C8B1-4719-B4BC-C13473CD5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8" name="Slide Number Placeholder 7">
            <a:extLst>
              <a:ext uri="{FF2B5EF4-FFF2-40B4-BE49-F238E27FC236}">
                <a16:creationId xmlns:a16="http://schemas.microsoft.com/office/drawing/2014/main" id="{6DE6AD13-3A6E-4A32-9AED-57CD9C4BEE1E}"/>
              </a:ext>
            </a:extLst>
          </p:cNvPr>
          <p:cNvSpPr>
            <a:spLocks noGrp="1"/>
          </p:cNvSpPr>
          <p:nvPr>
            <p:ph type="sldNum" sz="quarter" idx="12"/>
          </p:nvPr>
        </p:nvSpPr>
        <p:spPr/>
        <p:txBody>
          <a:bodyPr/>
          <a:lstStyle/>
          <a:p>
            <a:fld id="{E31375A4-56A4-47D6-9801-1991572033F7}" type="slidenum">
              <a:rPr lang="en-US" smtClean="0"/>
              <a:t>22</a:t>
            </a:fld>
            <a:endParaRPr lang="en-US"/>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Defined </a:t>
            </a:r>
          </a:p>
        </p:txBody>
      </p:sp>
    </p:spTree>
    <p:extLst>
      <p:ext uri="{BB962C8B-B14F-4D97-AF65-F5344CB8AC3E}">
        <p14:creationId xmlns:p14="http://schemas.microsoft.com/office/powerpoint/2010/main" val="78269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Defining stewardship</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lstStyle/>
          <a:p>
            <a:r>
              <a:rPr lang="en-US" dirty="0"/>
              <a:t>Stewardship is our grateful and loving response to God’s love, grace and gifts to us. </a:t>
            </a:r>
          </a:p>
          <a:p>
            <a:r>
              <a:rPr lang="en-US" dirty="0"/>
              <a:t>It is our personal commitment to God and His Church to ensure its vitality and continuous growth by joyfully and sacrificially offering of our talents, time and treasures that we have received from Him.</a:t>
            </a:r>
          </a:p>
          <a:p>
            <a:r>
              <a:rPr lang="en-US" dirty="0"/>
              <a:t>Stewardship puts our faith in action and demonstrates our trust in God.</a:t>
            </a:r>
          </a:p>
          <a:p>
            <a:pPr marL="45720" indent="0">
              <a:buNone/>
            </a:pPr>
            <a:endParaRPr lang="en-US" dirty="0"/>
          </a:p>
        </p:txBody>
      </p:sp>
      <p:pic>
        <p:nvPicPr>
          <p:cNvPr id="4" name="Picture 3" descr="Text&#10;&#10;Description automatically generated">
            <a:extLst>
              <a:ext uri="{FF2B5EF4-FFF2-40B4-BE49-F238E27FC236}">
                <a16:creationId xmlns:a16="http://schemas.microsoft.com/office/drawing/2014/main" id="{2D120748-C476-4773-A57C-847C947FC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548E35FB-0895-4228-9D64-244D4F6194D7}"/>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68563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generosity</a:t>
            </a:r>
          </a:p>
        </p:txBody>
      </p:sp>
    </p:spTree>
    <p:extLst>
      <p:ext uri="{BB962C8B-B14F-4D97-AF65-F5344CB8AC3E}">
        <p14:creationId xmlns:p14="http://schemas.microsoft.com/office/powerpoint/2010/main" val="166857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normAutofit fontScale="90000"/>
          </a:bodyPr>
          <a:lstStyle/>
          <a:p>
            <a:r>
              <a:rPr lang="en-US" dirty="0"/>
              <a:t>the key elements of successful stewardship: Our focus tonight is generosity</a:t>
            </a:r>
          </a:p>
        </p:txBody>
      </p:sp>
      <p:pic>
        <p:nvPicPr>
          <p:cNvPr id="6" name="Picture 5" descr="Text&#10;&#10;Description automatically generated">
            <a:extLst>
              <a:ext uri="{FF2B5EF4-FFF2-40B4-BE49-F238E27FC236}">
                <a16:creationId xmlns:a16="http://schemas.microsoft.com/office/drawing/2014/main" id="{5A070E94-A47C-4A1B-B986-343D5F609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7" name="Slide Number Placeholder 6">
            <a:extLst>
              <a:ext uri="{FF2B5EF4-FFF2-40B4-BE49-F238E27FC236}">
                <a16:creationId xmlns:a16="http://schemas.microsoft.com/office/drawing/2014/main" id="{A2D6F145-EC53-4DFD-82A9-797A9C2B1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
        <p:nvSpPr>
          <p:cNvPr id="3" name="Content Placeholder 2">
            <a:extLst>
              <a:ext uri="{FF2B5EF4-FFF2-40B4-BE49-F238E27FC236}">
                <a16:creationId xmlns:a16="http://schemas.microsoft.com/office/drawing/2014/main" id="{23540F96-BD2D-9E5C-BA75-779FAC1B817F}"/>
              </a:ext>
            </a:extLst>
          </p:cNvPr>
          <p:cNvSpPr>
            <a:spLocks noGrp="1"/>
          </p:cNvSpPr>
          <p:nvPr>
            <p:ph idx="1"/>
          </p:nvPr>
        </p:nvSpPr>
        <p:spPr>
          <a:xfrm>
            <a:off x="1295400" y="1828800"/>
            <a:ext cx="9601200" cy="4114800"/>
          </a:xfrm>
        </p:spPr>
        <p:txBody>
          <a:bodyPr/>
          <a:lstStyle/>
          <a:p>
            <a:r>
              <a:rPr lang="en-US" b="1" dirty="0">
                <a:solidFill>
                  <a:schemeClr val="bg1">
                    <a:lumMod val="50000"/>
                  </a:schemeClr>
                </a:solidFill>
              </a:rPr>
              <a:t>Ownership</a:t>
            </a:r>
            <a:r>
              <a:rPr lang="en-US" dirty="0">
                <a:solidFill>
                  <a:schemeClr val="bg1">
                    <a:lumMod val="50000"/>
                  </a:schemeClr>
                </a:solidFill>
              </a:rPr>
              <a:t>: Stewardship must have an owner, a leader, and people responsible and accountable for and devoting specific attention to it to make true Christian giving of talent, time, and treasure a central part of every parish. </a:t>
            </a:r>
          </a:p>
          <a:p>
            <a:r>
              <a:rPr lang="en-US" dirty="0"/>
              <a:t>Engagement:</a:t>
            </a:r>
            <a:r>
              <a:rPr lang="en-US" b="1" dirty="0"/>
              <a:t> </a:t>
            </a:r>
            <a:r>
              <a:rPr lang="en-US" dirty="0"/>
              <a:t>Engagement means connecting with people, inviting them to participate in the parish spiritual, educational, and fellowship ministries, and parish and community outreach.</a:t>
            </a:r>
          </a:p>
          <a:p>
            <a:r>
              <a:rPr lang="en-US" sz="2400" b="1" dirty="0">
                <a:solidFill>
                  <a:schemeClr val="accent1"/>
                </a:solidFill>
              </a:rPr>
              <a:t>Generosity</a:t>
            </a:r>
            <a:r>
              <a:rPr lang="en-US" sz="2400" dirty="0">
                <a:solidFill>
                  <a:schemeClr val="accent1"/>
                </a:solidFill>
              </a:rPr>
              <a:t>: </a:t>
            </a:r>
            <a:r>
              <a:rPr lang="en-US" sz="2400" b="1" dirty="0">
                <a:solidFill>
                  <a:schemeClr val="accent1"/>
                </a:solidFill>
              </a:rPr>
              <a:t>Generosity reflects the gratitude we have to God for the gifts He has given us. It is not just about money; it is the generosity of volunteerism, dedicating time and talents, as well.</a:t>
            </a:r>
          </a:p>
        </p:txBody>
      </p:sp>
    </p:spTree>
    <p:extLst>
      <p:ext uri="{BB962C8B-B14F-4D97-AF65-F5344CB8AC3E}">
        <p14:creationId xmlns:p14="http://schemas.microsoft.com/office/powerpoint/2010/main" val="41679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5FFF-2CF6-79A0-CDEF-6E55C7E5CE4B}"/>
              </a:ext>
            </a:extLst>
          </p:cNvPr>
          <p:cNvSpPr>
            <a:spLocks noGrp="1"/>
          </p:cNvSpPr>
          <p:nvPr>
            <p:ph type="title"/>
          </p:nvPr>
        </p:nvSpPr>
        <p:spPr>
          <a:xfrm>
            <a:off x="1295400" y="142098"/>
            <a:ext cx="9601200" cy="1143000"/>
          </a:xfrm>
        </p:spPr>
        <p:txBody>
          <a:bodyPr/>
          <a:lstStyle/>
          <a:p>
            <a:r>
              <a:rPr lang="en-US" dirty="0"/>
              <a:t>What is generosity </a:t>
            </a:r>
          </a:p>
        </p:txBody>
      </p:sp>
      <p:sp>
        <p:nvSpPr>
          <p:cNvPr id="3" name="Content Placeholder 2">
            <a:extLst>
              <a:ext uri="{FF2B5EF4-FFF2-40B4-BE49-F238E27FC236}">
                <a16:creationId xmlns:a16="http://schemas.microsoft.com/office/drawing/2014/main" id="{3EB880EC-2FD9-A0DC-8E19-43FD5C2B3B06}"/>
              </a:ext>
            </a:extLst>
          </p:cNvPr>
          <p:cNvSpPr>
            <a:spLocks noGrp="1"/>
          </p:cNvSpPr>
          <p:nvPr>
            <p:ph idx="1"/>
          </p:nvPr>
        </p:nvSpPr>
        <p:spPr>
          <a:xfrm>
            <a:off x="1295399" y="1623701"/>
            <a:ext cx="9601200" cy="4242987"/>
          </a:xfrm>
        </p:spPr>
        <p:txBody>
          <a:bodyPr>
            <a:normAutofit fontScale="92500" lnSpcReduction="10000"/>
          </a:bodyPr>
          <a:lstStyle/>
          <a:p>
            <a:r>
              <a:rPr lang="en-US" dirty="0"/>
              <a:t>Generosity is a Virtue – Matthew 10:8</a:t>
            </a:r>
          </a:p>
          <a:p>
            <a:pPr lvl="1"/>
            <a:r>
              <a:rPr lang="en-US" dirty="0"/>
              <a:t>Freely you have received, freely give</a:t>
            </a:r>
          </a:p>
          <a:p>
            <a:r>
              <a:rPr lang="en-US" dirty="0"/>
              <a:t>Generosity is a Practice – Matthew 25:35-36</a:t>
            </a:r>
          </a:p>
          <a:p>
            <a:pPr lvl="1"/>
            <a:r>
              <a:rPr lang="en-US" dirty="0"/>
              <a:t>Taking care of the hungry and thirsty, the homeless and hurting </a:t>
            </a:r>
          </a:p>
          <a:p>
            <a:r>
              <a:rPr lang="en-US" dirty="0"/>
              <a:t>Generosity is Learned</a:t>
            </a:r>
          </a:p>
          <a:p>
            <a:pPr lvl="1"/>
            <a:r>
              <a:rPr lang="en-US" dirty="0"/>
              <a:t>Children watch and learn. We must teach them and encourage them to be Generous in their lives </a:t>
            </a:r>
          </a:p>
          <a:p>
            <a:r>
              <a:rPr lang="en-US" dirty="0"/>
              <a:t>Generosity is more than Money</a:t>
            </a:r>
          </a:p>
          <a:p>
            <a:pPr lvl="1"/>
            <a:r>
              <a:rPr lang="en-US" dirty="0"/>
              <a:t>It is how we use our talents, our time for others, practice hospitality, offer encouragement, make connections</a:t>
            </a:r>
          </a:p>
          <a:p>
            <a:pPr lvl="1"/>
            <a:r>
              <a:rPr lang="en-US" dirty="0"/>
              <a:t>It is measured by our giving and volunteering </a:t>
            </a:r>
          </a:p>
          <a:p>
            <a:r>
              <a:rPr lang="en-US" dirty="0"/>
              <a:t>Generosity is Transformative, Inspiring and Contagious</a:t>
            </a:r>
          </a:p>
        </p:txBody>
      </p:sp>
      <p:sp>
        <p:nvSpPr>
          <p:cNvPr id="4" name="Slide Number Placeholder 3">
            <a:extLst>
              <a:ext uri="{FF2B5EF4-FFF2-40B4-BE49-F238E27FC236}">
                <a16:creationId xmlns:a16="http://schemas.microsoft.com/office/drawing/2014/main" id="{7325AF04-1C35-435B-B7DB-C2AF09432060}"/>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400982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0337-8CCB-182D-82CA-371760846048}"/>
              </a:ext>
            </a:extLst>
          </p:cNvPr>
          <p:cNvSpPr>
            <a:spLocks noGrp="1"/>
          </p:cNvSpPr>
          <p:nvPr>
            <p:ph type="title"/>
          </p:nvPr>
        </p:nvSpPr>
        <p:spPr/>
        <p:txBody>
          <a:bodyPr/>
          <a:lstStyle/>
          <a:p>
            <a:r>
              <a:rPr lang="en-US" dirty="0"/>
              <a:t>Generosity and the bible</a:t>
            </a:r>
          </a:p>
        </p:txBody>
      </p:sp>
      <p:sp>
        <p:nvSpPr>
          <p:cNvPr id="3" name="Content Placeholder 2">
            <a:extLst>
              <a:ext uri="{FF2B5EF4-FFF2-40B4-BE49-F238E27FC236}">
                <a16:creationId xmlns:a16="http://schemas.microsoft.com/office/drawing/2014/main" id="{03DE6FAF-900A-7724-657E-9829661DBDAC}"/>
              </a:ext>
            </a:extLst>
          </p:cNvPr>
          <p:cNvSpPr>
            <a:spLocks noGrp="1"/>
          </p:cNvSpPr>
          <p:nvPr>
            <p:ph idx="1"/>
          </p:nvPr>
        </p:nvSpPr>
        <p:spPr/>
        <p:txBody>
          <a:bodyPr>
            <a:normAutofit/>
          </a:bodyPr>
          <a:lstStyle/>
          <a:p>
            <a:r>
              <a:rPr lang="en-US" dirty="0"/>
              <a:t>Generous people give more than asked - Exodus 36:1-7</a:t>
            </a:r>
          </a:p>
          <a:p>
            <a:pPr lvl="1"/>
            <a:r>
              <a:rPr lang="en-US" dirty="0"/>
              <a:t>People building the Tabernacle</a:t>
            </a:r>
          </a:p>
          <a:p>
            <a:r>
              <a:rPr lang="en-US" dirty="0"/>
              <a:t>Generous people give in response to a cause - 2 Corinthians 8 and 9</a:t>
            </a:r>
          </a:p>
          <a:p>
            <a:pPr lvl="1"/>
            <a:r>
              <a:rPr lang="en-US" dirty="0"/>
              <a:t>Corinthians helping the church of Jerusalem</a:t>
            </a:r>
          </a:p>
          <a:p>
            <a:r>
              <a:rPr lang="en-US" dirty="0"/>
              <a:t>Generous people give out of their substance, large or small – Luke 21:1-4</a:t>
            </a:r>
          </a:p>
          <a:p>
            <a:pPr lvl="1"/>
            <a:r>
              <a:rPr lang="en-US" dirty="0"/>
              <a:t>Widow’s mite</a:t>
            </a:r>
          </a:p>
          <a:p>
            <a:r>
              <a:rPr lang="en-US" dirty="0"/>
              <a:t>Generous people give more than just money - Luke 10:25-37</a:t>
            </a:r>
          </a:p>
          <a:p>
            <a:pPr lvl="1"/>
            <a:r>
              <a:rPr lang="en-US" dirty="0"/>
              <a:t>The Good Samaritan</a:t>
            </a:r>
          </a:p>
        </p:txBody>
      </p:sp>
      <p:sp>
        <p:nvSpPr>
          <p:cNvPr id="4" name="Slide Number Placeholder 3">
            <a:extLst>
              <a:ext uri="{FF2B5EF4-FFF2-40B4-BE49-F238E27FC236}">
                <a16:creationId xmlns:a16="http://schemas.microsoft.com/office/drawing/2014/main" id="{DB03D010-314F-224E-801D-0EB76135085B}"/>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324776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0337-8CCB-182D-82CA-371760846048}"/>
              </a:ext>
            </a:extLst>
          </p:cNvPr>
          <p:cNvSpPr>
            <a:spLocks noGrp="1"/>
          </p:cNvSpPr>
          <p:nvPr>
            <p:ph type="title"/>
          </p:nvPr>
        </p:nvSpPr>
        <p:spPr/>
        <p:txBody>
          <a:bodyPr/>
          <a:lstStyle/>
          <a:p>
            <a:r>
              <a:rPr lang="en-US" dirty="0"/>
              <a:t>Generosity and the bible</a:t>
            </a:r>
          </a:p>
        </p:txBody>
      </p:sp>
      <p:sp>
        <p:nvSpPr>
          <p:cNvPr id="3" name="Content Placeholder 2">
            <a:extLst>
              <a:ext uri="{FF2B5EF4-FFF2-40B4-BE49-F238E27FC236}">
                <a16:creationId xmlns:a16="http://schemas.microsoft.com/office/drawing/2014/main" id="{03DE6FAF-900A-7724-657E-9829661DBDAC}"/>
              </a:ext>
            </a:extLst>
          </p:cNvPr>
          <p:cNvSpPr>
            <a:spLocks noGrp="1"/>
          </p:cNvSpPr>
          <p:nvPr>
            <p:ph idx="1"/>
          </p:nvPr>
        </p:nvSpPr>
        <p:spPr/>
        <p:txBody>
          <a:bodyPr>
            <a:normAutofit lnSpcReduction="10000"/>
          </a:bodyPr>
          <a:lstStyle/>
          <a:p>
            <a:r>
              <a:rPr lang="en-US" dirty="0"/>
              <a:t>Generous people give even when it does not make sense – Genesis 45</a:t>
            </a:r>
          </a:p>
          <a:p>
            <a:pPr lvl="1"/>
            <a:r>
              <a:rPr lang="en-US" dirty="0"/>
              <a:t>Joseph takes care of his family </a:t>
            </a:r>
          </a:p>
          <a:p>
            <a:r>
              <a:rPr lang="en-US" dirty="0"/>
              <a:t>Generous people give to help others even when they differ from them – Luke 7:1-10</a:t>
            </a:r>
          </a:p>
          <a:p>
            <a:pPr lvl="1"/>
            <a:r>
              <a:rPr lang="en-US" dirty="0"/>
              <a:t>The Centurion built a synagogue </a:t>
            </a:r>
          </a:p>
          <a:p>
            <a:r>
              <a:rPr lang="en-US" dirty="0"/>
              <a:t>Generous people give to see the impossible become possible – John 6:1-13</a:t>
            </a:r>
          </a:p>
          <a:p>
            <a:pPr lvl="1"/>
            <a:r>
              <a:rPr lang="en-US" dirty="0"/>
              <a:t>Young boy gave 5 loaves and 2 fish and Jesus fed 5,000</a:t>
            </a:r>
          </a:p>
          <a:p>
            <a:r>
              <a:rPr lang="en-US" dirty="0"/>
              <a:t>Generous people give when others will not – Philippians 4:15-16</a:t>
            </a:r>
          </a:p>
          <a:p>
            <a:pPr lvl="1"/>
            <a:r>
              <a:rPr lang="en-US" dirty="0"/>
              <a:t>Philippians supported Paul when others did not </a:t>
            </a:r>
          </a:p>
          <a:p>
            <a:r>
              <a:rPr lang="en-US" dirty="0"/>
              <a:t>Generous people give because of their own spiritual transformation Luke 19:1-9</a:t>
            </a:r>
          </a:p>
          <a:p>
            <a:pPr lvl="1"/>
            <a:r>
              <a:rPr lang="en-US" dirty="0"/>
              <a:t>Zacchaeus becomes a giver from a collector</a:t>
            </a:r>
          </a:p>
        </p:txBody>
      </p:sp>
      <p:sp>
        <p:nvSpPr>
          <p:cNvPr id="4" name="Slide Number Placeholder 3">
            <a:extLst>
              <a:ext uri="{FF2B5EF4-FFF2-40B4-BE49-F238E27FC236}">
                <a16:creationId xmlns:a16="http://schemas.microsoft.com/office/drawing/2014/main" id="{DB03D010-314F-224E-801D-0EB76135085B}"/>
              </a:ext>
            </a:extLst>
          </p:cNvPr>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29312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1769</TotalTime>
  <Words>1461</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Cambria</vt:lpstr>
      <vt:lpstr>Wingdings</vt:lpstr>
      <vt:lpstr>Red Line Business 16x9</vt:lpstr>
      <vt:lpstr>generosity  </vt:lpstr>
      <vt:lpstr>Today’s agenda</vt:lpstr>
      <vt:lpstr>stewardship Defined </vt:lpstr>
      <vt:lpstr>Defining stewardship</vt:lpstr>
      <vt:lpstr>generosity</vt:lpstr>
      <vt:lpstr>the key elements of successful stewardship: Our focus tonight is generosity</vt:lpstr>
      <vt:lpstr>What is generosity </vt:lpstr>
      <vt:lpstr>Generosity and the bible</vt:lpstr>
      <vt:lpstr>Generosity and the bible</vt:lpstr>
      <vt:lpstr> MORE THAN MONEY</vt:lpstr>
      <vt:lpstr> FIRST AND FINEST (Not least and leftovers)</vt:lpstr>
      <vt:lpstr>Generosity AND reality</vt:lpstr>
      <vt:lpstr>Generosity and Christianity </vt:lpstr>
      <vt:lpstr>What to do </vt:lpstr>
      <vt:lpstr>Creating a goal/action plan</vt:lpstr>
      <vt:lpstr>Goal/Action examples </vt:lpstr>
      <vt:lpstr>Breakout session</vt:lpstr>
      <vt:lpstr>Return from the Breakout session</vt:lpstr>
      <vt:lpstr>Create a goal/action for your parish</vt:lpstr>
      <vt:lpstr>Learn more</vt:lpstr>
      <vt:lpstr>Next meeting: December 5, 2023  generosity goal sharing</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 Stewardship now &amp; forever</dc:title>
  <dc:creator>Siatis, Perry C</dc:creator>
  <cp:lastModifiedBy>Admin</cp:lastModifiedBy>
  <cp:revision>26</cp:revision>
  <dcterms:created xsi:type="dcterms:W3CDTF">2021-09-13T10:06:08Z</dcterms:created>
  <dcterms:modified xsi:type="dcterms:W3CDTF">2023-11-08T21:20:06Z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