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7" r:id="rId2"/>
    <p:sldId id="278" r:id="rId3"/>
    <p:sldId id="282" r:id="rId4"/>
    <p:sldId id="285" r:id="rId5"/>
    <p:sldId id="305" r:id="rId6"/>
    <p:sldId id="298" r:id="rId7"/>
    <p:sldId id="333" r:id="rId8"/>
    <p:sldId id="267" r:id="rId9"/>
    <p:sldId id="335" r:id="rId10"/>
    <p:sldId id="331" r:id="rId11"/>
    <p:sldId id="338" r:id="rId12"/>
    <p:sldId id="337" r:id="rId13"/>
    <p:sldId id="311" r:id="rId14"/>
    <p:sldId id="312" r:id="rId15"/>
    <p:sldId id="304" r:id="rId16"/>
    <p:sldId id="30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4614" autoAdjust="0"/>
  </p:normalViewPr>
  <p:slideViewPr>
    <p:cSldViewPr snapToGrid="0">
      <p:cViewPr varScale="1">
        <p:scale>
          <a:sx n="54" d="100"/>
          <a:sy n="54" d="100"/>
        </p:scale>
        <p:origin x="730" y="4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generosity</a:t>
            </a:r>
            <a:br>
              <a:rPr lang="en-US" sz="4400" dirty="0"/>
            </a:br>
            <a:br>
              <a:rPr lang="en-US" sz="4400" dirty="0"/>
            </a:br>
            <a:endParaRPr lang="en-US" sz="4400" dirty="0"/>
          </a:p>
        </p:txBody>
      </p:sp>
      <p:sp>
        <p:nvSpPr>
          <p:cNvPr id="3" name="Subtitle 2"/>
          <p:cNvSpPr>
            <a:spLocks noGrp="1"/>
          </p:cNvSpPr>
          <p:nvPr>
            <p:ph type="subTitle" idx="1"/>
          </p:nvPr>
        </p:nvSpPr>
        <p:spPr>
          <a:xfrm>
            <a:off x="1066800" y="4435646"/>
            <a:ext cx="10058400" cy="1050754"/>
          </a:xfrm>
        </p:spPr>
        <p:txBody>
          <a:bodyPr>
            <a:normAutofit/>
          </a:bodyPr>
          <a:lstStyle/>
          <a:p>
            <a:r>
              <a:rPr lang="en-US" dirty="0">
                <a:solidFill>
                  <a:schemeClr val="accent1">
                    <a:lumMod val="75000"/>
                  </a:schemeClr>
                </a:solidFill>
              </a:rPr>
              <a:t>Strengthen Stewardship now &amp; forever</a:t>
            </a:r>
          </a:p>
          <a:p>
            <a:endParaRPr lang="en-US" dirty="0"/>
          </a:p>
          <a:p>
            <a:r>
              <a:rPr lang="en-US" dirty="0"/>
              <a:t>December 5, 2023</a:t>
            </a:r>
            <a:endParaRPr lang="en-US" dirty="0">
              <a:solidFill>
                <a:schemeClr val="accent1">
                  <a:lumMod val="75000"/>
                </a:schemeClr>
              </a:solidFill>
            </a:endParaRPr>
          </a:p>
        </p:txBody>
      </p:sp>
      <p:pic>
        <p:nvPicPr>
          <p:cNvPr id="5" name="Picture 4" descr="Text&#10;&#10;Description automatically generated">
            <a:extLst>
              <a:ext uri="{FF2B5EF4-FFF2-40B4-BE49-F238E27FC236}">
                <a16:creationId xmlns:a16="http://schemas.microsoft.com/office/drawing/2014/main" id="{90CBFF48-B1CD-44FA-A2F3-ED1759A4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22" y="161598"/>
            <a:ext cx="10349206" cy="2463492"/>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5C41-7C42-3BC8-C607-2ABEA0B2B8EA}"/>
              </a:ext>
            </a:extLst>
          </p:cNvPr>
          <p:cNvSpPr>
            <a:spLocks noGrp="1"/>
          </p:cNvSpPr>
          <p:nvPr>
            <p:ph type="title"/>
          </p:nvPr>
        </p:nvSpPr>
        <p:spPr/>
        <p:txBody>
          <a:bodyPr/>
          <a:lstStyle/>
          <a:p>
            <a:r>
              <a:rPr lang="en-US" dirty="0"/>
              <a:t>Educate, justify, promote </a:t>
            </a:r>
          </a:p>
        </p:txBody>
      </p:sp>
      <p:sp>
        <p:nvSpPr>
          <p:cNvPr id="3" name="Content Placeholder 2">
            <a:extLst>
              <a:ext uri="{FF2B5EF4-FFF2-40B4-BE49-F238E27FC236}">
                <a16:creationId xmlns:a16="http://schemas.microsoft.com/office/drawing/2014/main" id="{37B4419B-95AF-18A2-AEE7-7906540B9BFB}"/>
              </a:ext>
            </a:extLst>
          </p:cNvPr>
          <p:cNvSpPr>
            <a:spLocks noGrp="1"/>
          </p:cNvSpPr>
          <p:nvPr>
            <p:ph idx="1"/>
          </p:nvPr>
        </p:nvSpPr>
        <p:spPr/>
        <p:txBody>
          <a:bodyPr/>
          <a:lstStyle/>
          <a:p>
            <a:r>
              <a:rPr lang="en-US" sz="2400" b="1" dirty="0">
                <a:solidFill>
                  <a:schemeClr val="accent1"/>
                </a:solidFill>
              </a:rPr>
              <a:t>EDUCATE</a:t>
            </a:r>
            <a:r>
              <a:rPr lang="en-US" b="1" dirty="0">
                <a:solidFill>
                  <a:schemeClr val="accent1"/>
                </a:solidFill>
              </a:rPr>
              <a:t> </a:t>
            </a:r>
            <a:r>
              <a:rPr lang="en-US" dirty="0"/>
              <a:t>– ALL Parishioners, including Parish Council members, Ministry Heads, Young Adults, and Sunday School students should be taught the value of </a:t>
            </a:r>
            <a:r>
              <a:rPr lang="en-US" b="1" dirty="0"/>
              <a:t>Generosity</a:t>
            </a:r>
            <a:r>
              <a:rPr lang="en-US" dirty="0"/>
              <a:t> </a:t>
            </a:r>
          </a:p>
          <a:p>
            <a:r>
              <a:rPr lang="en-US" sz="2400" b="1" dirty="0">
                <a:solidFill>
                  <a:schemeClr val="accent1"/>
                </a:solidFill>
              </a:rPr>
              <a:t>JUSTIFY</a:t>
            </a:r>
            <a:r>
              <a:rPr lang="en-US" b="1" dirty="0">
                <a:solidFill>
                  <a:schemeClr val="accent1"/>
                </a:solidFill>
              </a:rPr>
              <a:t> </a:t>
            </a:r>
            <a:r>
              <a:rPr lang="en-US" dirty="0"/>
              <a:t>– Establish Philanthropic initiatives that reflect the Mission, Vision, and Values of the Parish </a:t>
            </a:r>
          </a:p>
          <a:p>
            <a:r>
              <a:rPr lang="en-US" sz="2400" b="1" dirty="0">
                <a:solidFill>
                  <a:schemeClr val="accent1"/>
                </a:solidFill>
              </a:rPr>
              <a:t>PROMOTE</a:t>
            </a:r>
            <a:r>
              <a:rPr lang="en-US" b="1" dirty="0">
                <a:solidFill>
                  <a:schemeClr val="accent1"/>
                </a:solidFill>
              </a:rPr>
              <a:t> </a:t>
            </a:r>
            <a:r>
              <a:rPr lang="en-US" dirty="0"/>
              <a:t>– An Attitude of Gratitude. Focus on Percentage of Income Giving vs. Selling </a:t>
            </a:r>
          </a:p>
          <a:p>
            <a:pPr marL="45720" indent="0">
              <a:buNone/>
            </a:pPr>
            <a:r>
              <a:rPr lang="en-US" sz="2800" dirty="0">
                <a:solidFill>
                  <a:schemeClr val="tx2"/>
                </a:solidFill>
              </a:rPr>
              <a:t>“On the first of every week, each one of you should set aside a sum of money in keeping with his income” 1 Corinthians 16:2</a:t>
            </a:r>
            <a:endParaRPr lang="en-US" sz="2800" dirty="0">
              <a:solidFill>
                <a:schemeClr val="accent1"/>
              </a:solidFill>
            </a:endParaRPr>
          </a:p>
        </p:txBody>
      </p:sp>
      <p:sp>
        <p:nvSpPr>
          <p:cNvPr id="4" name="Slide Number Placeholder 3">
            <a:extLst>
              <a:ext uri="{FF2B5EF4-FFF2-40B4-BE49-F238E27FC236}">
                <a16:creationId xmlns:a16="http://schemas.microsoft.com/office/drawing/2014/main" id="{B6BD4881-EB57-CD45-D1F5-B9188376C3A7}"/>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42782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CE20-7D0B-8B13-E259-8DC0BCDD90AD}"/>
              </a:ext>
            </a:extLst>
          </p:cNvPr>
          <p:cNvSpPr>
            <a:spLocks noGrp="1"/>
          </p:cNvSpPr>
          <p:nvPr>
            <p:ph type="title"/>
          </p:nvPr>
        </p:nvSpPr>
        <p:spPr/>
        <p:txBody>
          <a:bodyPr/>
          <a:lstStyle/>
          <a:p>
            <a:r>
              <a:rPr lang="en-US" dirty="0"/>
              <a:t>Critical Step #1</a:t>
            </a:r>
            <a:br>
              <a:rPr lang="en-US" dirty="0"/>
            </a:br>
            <a:r>
              <a:rPr lang="en-US" dirty="0"/>
              <a:t>Transition to Percentage-of-Income Giving </a:t>
            </a:r>
          </a:p>
        </p:txBody>
      </p:sp>
      <p:sp>
        <p:nvSpPr>
          <p:cNvPr id="3" name="Content Placeholder 2">
            <a:extLst>
              <a:ext uri="{FF2B5EF4-FFF2-40B4-BE49-F238E27FC236}">
                <a16:creationId xmlns:a16="http://schemas.microsoft.com/office/drawing/2014/main" id="{FD4ED379-1F48-25C7-F80F-CDC24D44989D}"/>
              </a:ext>
            </a:extLst>
          </p:cNvPr>
          <p:cNvSpPr>
            <a:spLocks noGrp="1"/>
          </p:cNvSpPr>
          <p:nvPr>
            <p:ph idx="1"/>
          </p:nvPr>
        </p:nvSpPr>
        <p:spPr>
          <a:xfrm>
            <a:off x="1295400" y="1524000"/>
            <a:ext cx="9601200" cy="4419600"/>
          </a:xfrm>
        </p:spPr>
        <p:txBody>
          <a:bodyPr>
            <a:normAutofit/>
          </a:bodyPr>
          <a:lstStyle/>
          <a:p>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r>
              <a:rPr lang="en-US" dirty="0">
                <a:effectLst/>
                <a:latin typeface="Cambria" panose="02040503050406030204" pitchFamily="18" charset="0"/>
                <a:ea typeface="Cambria" panose="02040503050406030204" pitchFamily="18" charset="0"/>
                <a:cs typeface="Times New Roman" panose="02020603050405020304" pitchFamily="18" charset="0"/>
              </a:rPr>
              <a:t>The goal is to ask Parishioners to consider giving  based on their specific circumstances.</a:t>
            </a:r>
          </a:p>
          <a:p>
            <a:r>
              <a:rPr lang="en-US" dirty="0">
                <a:effectLst/>
                <a:latin typeface="Cambria" panose="02040503050406030204" pitchFamily="18" charset="0"/>
                <a:ea typeface="Cambria" panose="02040503050406030204" pitchFamily="18" charset="0"/>
                <a:cs typeface="Times New Roman" panose="02020603050405020304" pitchFamily="18" charset="0"/>
              </a:rPr>
              <a:t>Invite Parishioners to consider their circumstances and pick a percentage that works for their situation.</a:t>
            </a:r>
          </a:p>
          <a:p>
            <a:r>
              <a:rPr lang="en-US" dirty="0">
                <a:latin typeface="Cambria" panose="02040503050406030204" pitchFamily="18" charset="0"/>
                <a:ea typeface="Cambria" panose="02040503050406030204" pitchFamily="18" charset="0"/>
                <a:cs typeface="Times New Roman" panose="02020603050405020304" pitchFamily="18" charset="0"/>
              </a:rPr>
              <a:t>Relying on Parishioners to give based on their specific circumstances is intended to further the goal of not relying on transactional events for the day-to-day operations of the Church. </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45720" indent="0">
              <a:buNone/>
            </a:pPr>
            <a:endParaRPr lang="en-US" dirty="0"/>
          </a:p>
        </p:txBody>
      </p:sp>
      <p:sp>
        <p:nvSpPr>
          <p:cNvPr id="4" name="Slide Number Placeholder 3">
            <a:extLst>
              <a:ext uri="{FF2B5EF4-FFF2-40B4-BE49-F238E27FC236}">
                <a16:creationId xmlns:a16="http://schemas.microsoft.com/office/drawing/2014/main" id="{51B786BF-53C5-3CB9-E48C-E7D530E48A9E}"/>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8099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48D7-2109-651B-B28C-FE6709A1CA0E}"/>
              </a:ext>
            </a:extLst>
          </p:cNvPr>
          <p:cNvSpPr>
            <a:spLocks noGrp="1"/>
          </p:cNvSpPr>
          <p:nvPr>
            <p:ph type="title"/>
          </p:nvPr>
        </p:nvSpPr>
        <p:spPr/>
        <p:txBody>
          <a:bodyPr>
            <a:normAutofit fontScale="90000"/>
          </a:bodyPr>
          <a:lstStyle/>
          <a:p>
            <a:r>
              <a:rPr lang="en-US" dirty="0"/>
              <a:t>Critical Step #2</a:t>
            </a:r>
            <a:br>
              <a:rPr lang="en-US" dirty="0"/>
            </a:br>
            <a:r>
              <a:rPr lang="en-US" dirty="0"/>
              <a:t>Implement a Youth specific Stewardship Program</a:t>
            </a:r>
          </a:p>
        </p:txBody>
      </p:sp>
      <p:sp>
        <p:nvSpPr>
          <p:cNvPr id="3" name="Content Placeholder 2">
            <a:extLst>
              <a:ext uri="{FF2B5EF4-FFF2-40B4-BE49-F238E27FC236}">
                <a16:creationId xmlns:a16="http://schemas.microsoft.com/office/drawing/2014/main" id="{96380465-FEFE-03D1-B56C-9368925D3C2B}"/>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Education: Educate on what stewardship is and its importance</a:t>
            </a:r>
          </a:p>
          <a:p>
            <a:pPr marL="285750" indent="-285750">
              <a:buFont typeface="Arial" panose="020B0604020202020204" pitchFamily="34" charset="0"/>
              <a:buChar char="•"/>
            </a:pPr>
            <a:r>
              <a:rPr lang="en-US" dirty="0"/>
              <a:t>Engagement: Offer opportunities for youth to engage in the spiritual, educational, and fellowship aspects of the parish</a:t>
            </a:r>
          </a:p>
          <a:p>
            <a:pPr marL="285750" indent="-285750">
              <a:buFont typeface="Arial" panose="020B0604020202020204" pitchFamily="34" charset="0"/>
              <a:buChar char="•"/>
            </a:pPr>
            <a:r>
              <a:rPr lang="en-US" dirty="0"/>
              <a:t>Giving: Teach and offer opportunities for youth to give time, talent, and treasure to the church </a:t>
            </a:r>
          </a:p>
          <a:p>
            <a:pPr marL="285750" indent="-285750">
              <a:buFont typeface="Arial" panose="020B0604020202020204" pitchFamily="34" charset="0"/>
              <a:buChar char="•"/>
            </a:pPr>
            <a:r>
              <a:rPr lang="en-US" dirty="0"/>
              <a:t>Outreach: Offer opportunities for youth to serve others and experience the blessing of engaging in Christ-like service</a:t>
            </a:r>
          </a:p>
          <a:p>
            <a:endParaRPr lang="en-US" dirty="0"/>
          </a:p>
        </p:txBody>
      </p:sp>
      <p:sp>
        <p:nvSpPr>
          <p:cNvPr id="4" name="Slide Number Placeholder 3">
            <a:extLst>
              <a:ext uri="{FF2B5EF4-FFF2-40B4-BE49-F238E27FC236}">
                <a16:creationId xmlns:a16="http://schemas.microsoft.com/office/drawing/2014/main" id="{C1AA1FD8-FB29-C236-7DFB-786792C6B33E}"/>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6249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Creating a goal/action plan</a:t>
            </a:r>
          </a:p>
        </p:txBody>
      </p:sp>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13</a:t>
            </a:fld>
            <a:endParaRPr lang="en-US"/>
          </a:p>
        </p:txBody>
      </p:sp>
      <p:sp>
        <p:nvSpPr>
          <p:cNvPr id="3" name="Content Placeholder 2">
            <a:extLst>
              <a:ext uri="{FF2B5EF4-FFF2-40B4-BE49-F238E27FC236}">
                <a16:creationId xmlns:a16="http://schemas.microsoft.com/office/drawing/2014/main" id="{1C36EC3D-DA8F-6A24-B723-E4769428FBD1}"/>
              </a:ext>
            </a:extLst>
          </p:cNvPr>
          <p:cNvSpPr txBox="1">
            <a:spLocks/>
          </p:cNvSpPr>
          <p:nvPr/>
        </p:nvSpPr>
        <p:spPr>
          <a:xfrm>
            <a:off x="1039027" y="1917819"/>
            <a:ext cx="9601200" cy="266699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For 2024, we ask each parish to create at least one goal or action to help advance the parish on the key element of </a:t>
            </a:r>
            <a:r>
              <a:rPr lang="en-US" b="1" dirty="0"/>
              <a:t>Generosity</a:t>
            </a:r>
          </a:p>
          <a:p>
            <a:r>
              <a:rPr lang="en-US" dirty="0"/>
              <a:t>Write a goal or action that is specific, measurable, achievable, and time bound</a:t>
            </a:r>
          </a:p>
          <a:p>
            <a:r>
              <a:rPr lang="en-US" dirty="0"/>
              <a:t>Bring it to your Priest and Parish Council for endorsement and adoption for your parish</a:t>
            </a:r>
          </a:p>
          <a:p>
            <a:endParaRPr lang="en-US" dirty="0"/>
          </a:p>
        </p:txBody>
      </p:sp>
    </p:spTree>
    <p:extLst>
      <p:ext uri="{BB962C8B-B14F-4D97-AF65-F5344CB8AC3E}">
        <p14:creationId xmlns:p14="http://schemas.microsoft.com/office/powerpoint/2010/main" val="3879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Goal/Action examples </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a:xfrm>
            <a:off x="1295400" y="1828800"/>
            <a:ext cx="9601200" cy="4523510"/>
          </a:xfrm>
        </p:spPr>
        <p:txBody>
          <a:bodyPr>
            <a:normAutofit/>
          </a:bodyPr>
          <a:lstStyle/>
          <a:p>
            <a:r>
              <a:rPr lang="en-US" dirty="0"/>
              <a:t>To help get you started, your goal/action should look something like this:</a:t>
            </a:r>
          </a:p>
          <a:p>
            <a:pPr lvl="1"/>
            <a:r>
              <a:rPr lang="en-US" dirty="0"/>
              <a:t>[</a:t>
            </a:r>
            <a:r>
              <a:rPr lang="en-US" dirty="0">
                <a:solidFill>
                  <a:schemeClr val="accent1"/>
                </a:solidFill>
              </a:rPr>
              <a:t>Parish name</a:t>
            </a:r>
            <a:r>
              <a:rPr lang="en-US" dirty="0"/>
              <a:t>] will [</a:t>
            </a:r>
            <a:r>
              <a:rPr lang="en-US" dirty="0">
                <a:solidFill>
                  <a:schemeClr val="accent1"/>
                </a:solidFill>
              </a:rPr>
              <a:t>insert the goal/action</a:t>
            </a:r>
            <a:r>
              <a:rPr lang="en-US" dirty="0"/>
              <a:t>] by [</a:t>
            </a:r>
            <a:r>
              <a:rPr lang="en-US" dirty="0">
                <a:solidFill>
                  <a:schemeClr val="accent1"/>
                </a:solidFill>
              </a:rPr>
              <a:t>due date</a:t>
            </a:r>
            <a:r>
              <a:rPr lang="en-US" dirty="0"/>
              <a:t>]</a:t>
            </a:r>
          </a:p>
          <a:p>
            <a:r>
              <a:rPr lang="en-US" dirty="0"/>
              <a:t>Some made-up examples to illustrate:</a:t>
            </a:r>
          </a:p>
          <a:p>
            <a:pPr lvl="1"/>
            <a:r>
              <a:rPr lang="en-US" dirty="0"/>
              <a:t>Our Parish will demonstrate its Generosity by the GA voting to donate X% of all fundraising Gross proceeds to charity. (Treasure)</a:t>
            </a:r>
          </a:p>
          <a:p>
            <a:pPr lvl="1"/>
            <a:r>
              <a:rPr lang="en-US" dirty="0"/>
              <a:t>In 2024 our Parish will increase the participation of our stewards  in the [insert ministry name] by 10% at [meeting/events] vs. 2023. (Talent)</a:t>
            </a:r>
          </a:p>
          <a:p>
            <a:pPr lvl="1"/>
            <a:r>
              <a:rPr lang="en-US" dirty="0"/>
              <a:t>Our Parish will organize X new service projects in 2024 that help those in need in the local community. (Time)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25882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ED5-F499-49E2-8E5F-C8CA379DB653}"/>
              </a:ext>
            </a:extLst>
          </p:cNvPr>
          <p:cNvSpPr>
            <a:spLocks noGrp="1"/>
          </p:cNvSpPr>
          <p:nvPr>
            <p:ph type="title"/>
          </p:nvPr>
        </p:nvSpPr>
        <p:spPr/>
        <p:txBody>
          <a:bodyPr>
            <a:normAutofit/>
          </a:bodyPr>
          <a:lstStyle/>
          <a:p>
            <a:pPr algn="ctr"/>
            <a:r>
              <a:rPr lang="en-US" dirty="0"/>
              <a:t>Learn more</a:t>
            </a:r>
          </a:p>
        </p:txBody>
      </p:sp>
      <p:sp>
        <p:nvSpPr>
          <p:cNvPr id="3" name="Content Placeholder 2">
            <a:extLst>
              <a:ext uri="{FF2B5EF4-FFF2-40B4-BE49-F238E27FC236}">
                <a16:creationId xmlns:a16="http://schemas.microsoft.com/office/drawing/2014/main" id="{9CD8ADAB-E284-4E70-BA4D-2F5FCA803B3E}"/>
              </a:ext>
            </a:extLst>
          </p:cNvPr>
          <p:cNvSpPr>
            <a:spLocks noGrp="1"/>
          </p:cNvSpPr>
          <p:nvPr>
            <p:ph idx="1"/>
          </p:nvPr>
        </p:nvSpPr>
        <p:spPr/>
        <p:txBody>
          <a:bodyPr>
            <a:normAutofit/>
          </a:bodyPr>
          <a:lstStyle/>
          <a:p>
            <a:pPr rtl="0"/>
            <a:endParaRPr lang="en-US" sz="1800" dirty="0">
              <a:solidFill>
                <a:srgbClr val="26282A"/>
              </a:solidFill>
              <a:effectLst/>
              <a:latin typeface="Arial" panose="020B0604020202020204" pitchFamily="34" charset="0"/>
            </a:endParaRPr>
          </a:p>
          <a:p>
            <a:pPr marL="45720" indent="0" rtl="0">
              <a:buNone/>
            </a:pPr>
            <a:r>
              <a:rPr lang="en-US" sz="2800" dirty="0"/>
              <a:t>We have a wealth of information on the Metropolis Strengthen Stewardship Now &amp; Forever portal online:</a:t>
            </a:r>
          </a:p>
          <a:p>
            <a:pPr marL="45720" indent="0" rtl="0">
              <a:buNone/>
            </a:pPr>
            <a:endParaRPr lang="en-US" sz="2800" dirty="0"/>
          </a:p>
          <a:p>
            <a:pPr marL="45720" indent="0" rtl="0">
              <a:buNone/>
            </a:pPr>
            <a:r>
              <a:rPr lang="en-US" sz="2800" dirty="0"/>
              <a:t>https://chicago.goarch.org/resource-directory/stewardship/</a:t>
            </a:r>
          </a:p>
          <a:p>
            <a:pPr marL="45720" indent="0" rtl="0">
              <a:buNone/>
            </a:pPr>
            <a:endParaRPr lang="en-US" sz="2800" dirty="0"/>
          </a:p>
          <a:p>
            <a:pPr marL="45720" indent="0" rtl="0">
              <a:buNone/>
            </a:pPr>
            <a:endParaRPr lang="en-US" sz="2800" dirty="0"/>
          </a:p>
        </p:txBody>
      </p:sp>
      <p:sp>
        <p:nvSpPr>
          <p:cNvPr id="4" name="Slide Number Placeholder 3">
            <a:extLst>
              <a:ext uri="{FF2B5EF4-FFF2-40B4-BE49-F238E27FC236}">
                <a16:creationId xmlns:a16="http://schemas.microsoft.com/office/drawing/2014/main" id="{FE9F7226-CC09-42FC-A281-B5DF8245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909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665716"/>
            <a:ext cx="5943600" cy="4114800"/>
          </a:xfrm>
        </p:spPr>
        <p:txBody>
          <a:bodyPr>
            <a:normAutofit/>
          </a:bodyPr>
          <a:lstStyle/>
          <a:p>
            <a:pPr algn="ctr"/>
            <a:r>
              <a:rPr lang="en-US" sz="4000" dirty="0"/>
              <a:t>Next meeting: February  6, 2024</a:t>
            </a:r>
            <a:br>
              <a:rPr lang="en-US" sz="4000" dirty="0"/>
            </a:br>
            <a:br>
              <a:rPr lang="en-US" sz="4000" dirty="0"/>
            </a:br>
            <a:endParaRPr lang="en-US" sz="3200" dirty="0"/>
          </a:p>
        </p:txBody>
      </p:sp>
    </p:spTree>
    <p:extLst>
      <p:ext uri="{BB962C8B-B14F-4D97-AF65-F5344CB8AC3E}">
        <p14:creationId xmlns:p14="http://schemas.microsoft.com/office/powerpoint/2010/main" val="3717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27" y="2286000"/>
            <a:ext cx="9601200" cy="1143000"/>
          </a:xfrm>
        </p:spPr>
        <p:txBody>
          <a:bodyPr>
            <a:normAutofit fontScale="90000"/>
          </a:bodyPr>
          <a:lstStyle/>
          <a:p>
            <a:r>
              <a:rPr lang="en-US" dirty="0"/>
              <a:t>Thank you </a:t>
            </a:r>
            <a:br>
              <a:rPr lang="en-US" dirty="0"/>
            </a:br>
            <a:br>
              <a:rPr lang="en-US" dirty="0"/>
            </a:br>
            <a:r>
              <a:rPr lang="en-US" dirty="0"/>
              <a:t>Questions?</a:t>
            </a:r>
          </a:p>
        </p:txBody>
      </p:sp>
      <p:pic>
        <p:nvPicPr>
          <p:cNvPr id="7" name="Picture 6" descr="Text&#10;&#10;Description automatically generated">
            <a:extLst>
              <a:ext uri="{FF2B5EF4-FFF2-40B4-BE49-F238E27FC236}">
                <a16:creationId xmlns:a16="http://schemas.microsoft.com/office/drawing/2014/main" id="{20B7AAA9-C8B1-4719-B4BC-C13473CD5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8" name="Slide Number Placeholder 7">
            <a:extLst>
              <a:ext uri="{FF2B5EF4-FFF2-40B4-BE49-F238E27FC236}">
                <a16:creationId xmlns:a16="http://schemas.microsoft.com/office/drawing/2014/main" id="{6DE6AD13-3A6E-4A32-9AED-57CD9C4BEE1E}"/>
              </a:ext>
            </a:extLst>
          </p:cNvPr>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dirty="0"/>
              <a:t>Welcome and Introduction</a:t>
            </a:r>
          </a:p>
          <a:p>
            <a:r>
              <a:rPr lang="en-US" dirty="0"/>
              <a:t>Our Metropolis Definition of “Stewardship”</a:t>
            </a:r>
          </a:p>
          <a:p>
            <a:r>
              <a:rPr lang="en-US" dirty="0"/>
              <a:t>GENEROSITY Slides </a:t>
            </a:r>
          </a:p>
          <a:p>
            <a:r>
              <a:rPr lang="en-US" dirty="0"/>
              <a:t>Full Group Sharing:  Examples of Generosity on the Part of the Parish/Goal Setting</a:t>
            </a:r>
          </a:p>
          <a:p>
            <a:pPr marL="45720" indent="0">
              <a:buNone/>
            </a:pPr>
            <a:endParaRPr lang="en-US" dirty="0"/>
          </a:p>
          <a:p>
            <a:pPr lvl="1"/>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3719692B-7C06-4B40-8DFD-AFC22CDB0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AA36238F-AB3E-4325-A317-6DE87843DE2F}"/>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0858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Defined </a:t>
            </a:r>
          </a:p>
        </p:txBody>
      </p:sp>
    </p:spTree>
    <p:extLst>
      <p:ext uri="{BB962C8B-B14F-4D97-AF65-F5344CB8AC3E}">
        <p14:creationId xmlns:p14="http://schemas.microsoft.com/office/powerpoint/2010/main" val="7826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Defining stewardship</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Stewardship is our grateful and loving response to God’s love, grace and gifts to us. </a:t>
            </a:r>
          </a:p>
          <a:p>
            <a:r>
              <a:rPr lang="en-US" dirty="0"/>
              <a:t>It is our personal commitment to God and His Church to ensure its vitality and continuous growth by joyfully and sacrificially offering of our talents, time and treasures that we have received from Him.</a:t>
            </a:r>
          </a:p>
          <a:p>
            <a:r>
              <a:rPr lang="en-US" dirty="0"/>
              <a:t>Stewardship puts our faith in action and demonstrates our trust in God.</a:t>
            </a:r>
          </a:p>
          <a:p>
            <a:pPr marL="45720" indent="0">
              <a:buNone/>
            </a:pPr>
            <a:endParaRPr lang="en-US" dirty="0"/>
          </a:p>
        </p:txBody>
      </p:sp>
      <p:pic>
        <p:nvPicPr>
          <p:cNvPr id="4" name="Picture 3" descr="Text&#10;&#10;Description automatically generated">
            <a:extLst>
              <a:ext uri="{FF2B5EF4-FFF2-40B4-BE49-F238E27FC236}">
                <a16:creationId xmlns:a16="http://schemas.microsoft.com/office/drawing/2014/main" id="{2D120748-C476-4773-A57C-847C947F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548E35FB-0895-4228-9D64-244D4F6194D7}"/>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6856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generosity</a:t>
            </a:r>
          </a:p>
        </p:txBody>
      </p:sp>
    </p:spTree>
    <p:extLst>
      <p:ext uri="{BB962C8B-B14F-4D97-AF65-F5344CB8AC3E}">
        <p14:creationId xmlns:p14="http://schemas.microsoft.com/office/powerpoint/2010/main" val="16685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normAutofit fontScale="90000"/>
          </a:bodyPr>
          <a:lstStyle/>
          <a:p>
            <a:r>
              <a:rPr lang="en-US" dirty="0"/>
              <a:t>the key elements of successful stewardship: Our focus tonight is generosity</a:t>
            </a:r>
          </a:p>
        </p:txBody>
      </p:sp>
      <p:pic>
        <p:nvPicPr>
          <p:cNvPr id="6" name="Picture 5" descr="Text&#10;&#10;Description automatically generated">
            <a:extLst>
              <a:ext uri="{FF2B5EF4-FFF2-40B4-BE49-F238E27FC236}">
                <a16:creationId xmlns:a16="http://schemas.microsoft.com/office/drawing/2014/main" id="{5A070E94-A47C-4A1B-B986-343D5F609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7" name="Slide Number Placeholder 6">
            <a:extLst>
              <a:ext uri="{FF2B5EF4-FFF2-40B4-BE49-F238E27FC236}">
                <a16:creationId xmlns:a16="http://schemas.microsoft.com/office/drawing/2014/main" id="{A2D6F145-EC53-4DFD-82A9-797A9C2B1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
        <p:nvSpPr>
          <p:cNvPr id="3" name="Content Placeholder 2">
            <a:extLst>
              <a:ext uri="{FF2B5EF4-FFF2-40B4-BE49-F238E27FC236}">
                <a16:creationId xmlns:a16="http://schemas.microsoft.com/office/drawing/2014/main" id="{23540F96-BD2D-9E5C-BA75-779FAC1B817F}"/>
              </a:ext>
            </a:extLst>
          </p:cNvPr>
          <p:cNvSpPr>
            <a:spLocks noGrp="1"/>
          </p:cNvSpPr>
          <p:nvPr>
            <p:ph idx="1"/>
          </p:nvPr>
        </p:nvSpPr>
        <p:spPr>
          <a:xfrm>
            <a:off x="1295400" y="1828800"/>
            <a:ext cx="9601200" cy="4114800"/>
          </a:xfrm>
        </p:spPr>
        <p:txBody>
          <a:bodyPr/>
          <a:lstStyle/>
          <a:p>
            <a:r>
              <a:rPr lang="en-US" b="1" dirty="0">
                <a:solidFill>
                  <a:schemeClr val="bg1">
                    <a:lumMod val="50000"/>
                  </a:schemeClr>
                </a:solidFill>
              </a:rPr>
              <a:t>Ownership</a:t>
            </a:r>
            <a:r>
              <a:rPr lang="en-US" dirty="0">
                <a:solidFill>
                  <a:schemeClr val="bg1">
                    <a:lumMod val="50000"/>
                  </a:schemeClr>
                </a:solidFill>
              </a:rPr>
              <a:t>: Stewardship must have an owner, a leader, and people responsible and accountable for and devoting specific attention to it to make true Christian giving of talent, time, and treasure a central part of every parish. </a:t>
            </a:r>
          </a:p>
          <a:p>
            <a:r>
              <a:rPr lang="en-US" dirty="0"/>
              <a:t>Engagement:</a:t>
            </a:r>
            <a:r>
              <a:rPr lang="en-US" b="1" dirty="0"/>
              <a:t> </a:t>
            </a:r>
            <a:r>
              <a:rPr lang="en-US" dirty="0"/>
              <a:t>Engagement means connecting with people, inviting them to participate in the parish spiritual, educational, and fellowship ministries, and parish and community outreach.</a:t>
            </a:r>
          </a:p>
          <a:p>
            <a:r>
              <a:rPr lang="en-US" sz="2400" b="1" dirty="0">
                <a:solidFill>
                  <a:schemeClr val="accent1"/>
                </a:solidFill>
              </a:rPr>
              <a:t>Generosity</a:t>
            </a:r>
            <a:r>
              <a:rPr lang="en-US" sz="2400" dirty="0">
                <a:solidFill>
                  <a:schemeClr val="accent1"/>
                </a:solidFill>
              </a:rPr>
              <a:t>: </a:t>
            </a:r>
            <a:r>
              <a:rPr lang="en-US" sz="2400" b="1" dirty="0">
                <a:solidFill>
                  <a:schemeClr val="accent1"/>
                </a:solidFill>
              </a:rPr>
              <a:t>Generosity reflects the gratitude we have to God for the gifts He has given us. It is not just about money; it is the generosity of volunteerism, dedicating time and talents, as well.</a:t>
            </a:r>
          </a:p>
        </p:txBody>
      </p:sp>
    </p:spTree>
    <p:extLst>
      <p:ext uri="{BB962C8B-B14F-4D97-AF65-F5344CB8AC3E}">
        <p14:creationId xmlns:p14="http://schemas.microsoft.com/office/powerpoint/2010/main" val="41679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E042-C212-E185-A24B-7A6031015373}"/>
              </a:ext>
            </a:extLst>
          </p:cNvPr>
          <p:cNvSpPr>
            <a:spLocks noGrp="1"/>
          </p:cNvSpPr>
          <p:nvPr>
            <p:ph type="title"/>
          </p:nvPr>
        </p:nvSpPr>
        <p:spPr/>
        <p:txBody>
          <a:bodyPr/>
          <a:lstStyle/>
          <a:p>
            <a:r>
              <a:rPr lang="en-US" dirty="0"/>
              <a:t>Generosity and Christianity </a:t>
            </a:r>
          </a:p>
        </p:txBody>
      </p:sp>
      <p:sp>
        <p:nvSpPr>
          <p:cNvPr id="3" name="Content Placeholder 2">
            <a:extLst>
              <a:ext uri="{FF2B5EF4-FFF2-40B4-BE49-F238E27FC236}">
                <a16:creationId xmlns:a16="http://schemas.microsoft.com/office/drawing/2014/main" id="{CD97AA68-B999-7584-7714-B7E9FE547E30}"/>
              </a:ext>
            </a:extLst>
          </p:cNvPr>
          <p:cNvSpPr>
            <a:spLocks noGrp="1"/>
          </p:cNvSpPr>
          <p:nvPr>
            <p:ph idx="1"/>
          </p:nvPr>
        </p:nvSpPr>
        <p:spPr/>
        <p:txBody>
          <a:bodyPr/>
          <a:lstStyle/>
          <a:p>
            <a:r>
              <a:rPr lang="en-US" dirty="0"/>
              <a:t>“..and prepare your </a:t>
            </a:r>
            <a:r>
              <a:rPr lang="en-US" b="1" dirty="0"/>
              <a:t>Generous</a:t>
            </a:r>
            <a:r>
              <a:rPr lang="en-US" dirty="0"/>
              <a:t> gift beforehand, which you had previously promised, that it may be ready as a matter of </a:t>
            </a:r>
            <a:r>
              <a:rPr lang="en-US" b="1" dirty="0"/>
              <a:t>Generosity</a:t>
            </a:r>
            <a:r>
              <a:rPr lang="en-US" dirty="0"/>
              <a:t> and not as a grudging obligation.” 2 Corinthians 9:5  </a:t>
            </a:r>
          </a:p>
          <a:p>
            <a:r>
              <a:rPr lang="en-US" dirty="0"/>
              <a:t>“So let each one give as he purposes in his heart, not grudgingly or of necessity; for God loves a cheerful giver” 2 Corinthians 9:7</a:t>
            </a:r>
          </a:p>
          <a:p>
            <a:r>
              <a:rPr lang="en-US" dirty="0"/>
              <a:t>“For God so </a:t>
            </a:r>
            <a:r>
              <a:rPr lang="en-US" b="1" dirty="0"/>
              <a:t>Loved</a:t>
            </a:r>
            <a:r>
              <a:rPr lang="en-US" dirty="0"/>
              <a:t> the world that He </a:t>
            </a:r>
            <a:r>
              <a:rPr lang="en-US" b="1" dirty="0"/>
              <a:t>Gave</a:t>
            </a:r>
            <a:r>
              <a:rPr lang="en-US" dirty="0"/>
              <a:t> His only begotten Son..” John 3:16</a:t>
            </a:r>
          </a:p>
          <a:p>
            <a:pPr marL="45720" indent="0" algn="ctr">
              <a:buNone/>
            </a:pPr>
            <a:r>
              <a:rPr lang="en-US" sz="3200" dirty="0"/>
              <a:t>A Joyful, Loving, Gratitude based support of our church and its mission</a:t>
            </a:r>
          </a:p>
          <a:p>
            <a:endParaRPr lang="en-US" dirty="0"/>
          </a:p>
        </p:txBody>
      </p:sp>
      <p:sp>
        <p:nvSpPr>
          <p:cNvPr id="4" name="Slide Number Placeholder 3">
            <a:extLst>
              <a:ext uri="{FF2B5EF4-FFF2-40B4-BE49-F238E27FC236}">
                <a16:creationId xmlns:a16="http://schemas.microsoft.com/office/drawing/2014/main" id="{F144A26D-988B-E3AF-6160-E17D44FA03A9}"/>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377130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FIRST AND FINEST </a:t>
            </a:r>
            <a:r>
              <a:rPr lang="en-US" sz="2400" dirty="0"/>
              <a:t>(Not least and leftovers)</a:t>
            </a:r>
          </a:p>
        </p:txBody>
      </p:sp>
      <p:sp>
        <p:nvSpPr>
          <p:cNvPr id="3" name="Content Placeholder 2"/>
          <p:cNvSpPr>
            <a:spLocks noGrp="1"/>
          </p:cNvSpPr>
          <p:nvPr>
            <p:ph idx="1"/>
          </p:nvPr>
        </p:nvSpPr>
        <p:spPr/>
        <p:txBody>
          <a:bodyPr>
            <a:normAutofit lnSpcReduction="10000"/>
          </a:bodyPr>
          <a:lstStyle/>
          <a:p>
            <a:r>
              <a:rPr lang="en-US" dirty="0"/>
              <a:t>God does not need our gifts</a:t>
            </a:r>
          </a:p>
          <a:p>
            <a:r>
              <a:rPr lang="en-US" dirty="0"/>
              <a:t>We are called to give God our best because:</a:t>
            </a:r>
          </a:p>
          <a:p>
            <a:pPr marL="708660" lvl="1" indent="-342900">
              <a:buFont typeface="+mj-lt"/>
              <a:buAutoNum type="arabicPeriod"/>
            </a:pPr>
            <a:r>
              <a:rPr lang="en-US" dirty="0"/>
              <a:t>He is worthy of our gift</a:t>
            </a:r>
          </a:p>
          <a:p>
            <a:pPr marL="708660" lvl="1" indent="-342900">
              <a:buFont typeface="+mj-lt"/>
              <a:buAutoNum type="arabicPeriod"/>
            </a:pPr>
            <a:r>
              <a:rPr lang="en-US" dirty="0"/>
              <a:t>It is a tangible way to put Him first in our lives</a:t>
            </a:r>
          </a:p>
          <a:p>
            <a:r>
              <a:rPr lang="en-US" dirty="0"/>
              <a:t>When we give our First and Finest, we acknowledge the position that God has in our lives</a:t>
            </a:r>
          </a:p>
          <a:p>
            <a:r>
              <a:rPr lang="en-US" dirty="0"/>
              <a:t>It is not about writing a check. It is about the heart with which we give. Sacrificial giving reflects our heart</a:t>
            </a:r>
          </a:p>
          <a:p>
            <a:endParaRPr lang="en-US" dirty="0"/>
          </a:p>
          <a:p>
            <a:pPr marL="45720" indent="0" algn="ctr">
              <a:buNone/>
            </a:pPr>
            <a:r>
              <a:rPr lang="en-US" b="1" dirty="0"/>
              <a:t>“It is the Heart that does the giving. The fingers only let go” Nigerian proverb</a:t>
            </a:r>
          </a:p>
          <a:p>
            <a:endParaRPr lang="en-US" dirty="0"/>
          </a:p>
        </p:txBody>
      </p:sp>
      <p:pic>
        <p:nvPicPr>
          <p:cNvPr id="4" name="Picture 3" descr="Text&#10;&#10;Description automatically generated">
            <a:extLst>
              <a:ext uri="{FF2B5EF4-FFF2-40B4-BE49-F238E27FC236}">
                <a16:creationId xmlns:a16="http://schemas.microsoft.com/office/drawing/2014/main" id="{5DDEA68D-4E68-4A33-B431-7EA3507BA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B9B16129-2A9C-4038-A140-9D893FDA83EC}"/>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044A-79B2-1371-D1CA-28598C822F0F}"/>
              </a:ext>
            </a:extLst>
          </p:cNvPr>
          <p:cNvSpPr>
            <a:spLocks noGrp="1"/>
          </p:cNvSpPr>
          <p:nvPr>
            <p:ph type="title"/>
          </p:nvPr>
        </p:nvSpPr>
        <p:spPr/>
        <p:txBody>
          <a:bodyPr/>
          <a:lstStyle/>
          <a:p>
            <a:r>
              <a:rPr lang="en-US" dirty="0"/>
              <a:t>Ideal generosity </a:t>
            </a:r>
          </a:p>
        </p:txBody>
      </p:sp>
      <p:sp>
        <p:nvSpPr>
          <p:cNvPr id="3" name="Content Placeholder 2">
            <a:extLst>
              <a:ext uri="{FF2B5EF4-FFF2-40B4-BE49-F238E27FC236}">
                <a16:creationId xmlns:a16="http://schemas.microsoft.com/office/drawing/2014/main" id="{4EDC882F-731B-F220-4345-CCDA2A66D3EA}"/>
              </a:ext>
            </a:extLst>
          </p:cNvPr>
          <p:cNvSpPr>
            <a:spLocks noGrp="1"/>
          </p:cNvSpPr>
          <p:nvPr>
            <p:ph idx="1"/>
          </p:nvPr>
        </p:nvSpPr>
        <p:spPr/>
        <p:txBody>
          <a:bodyPr/>
          <a:lstStyle/>
          <a:p>
            <a:r>
              <a:rPr lang="en-US" sz="3600" dirty="0"/>
              <a:t>Yearly Stewardship Commitments, Unrestricted Donations, and Offerings for Candles Cover the Operational Budget</a:t>
            </a:r>
          </a:p>
          <a:p>
            <a:r>
              <a:rPr lang="en-US" sz="3600" dirty="0"/>
              <a:t>Fundraising Income is used to Support Charitable Causes </a:t>
            </a:r>
          </a:p>
          <a:p>
            <a:endParaRPr lang="en-US" dirty="0"/>
          </a:p>
        </p:txBody>
      </p:sp>
      <p:sp>
        <p:nvSpPr>
          <p:cNvPr id="4" name="Slide Number Placeholder 3">
            <a:extLst>
              <a:ext uri="{FF2B5EF4-FFF2-40B4-BE49-F238E27FC236}">
                <a16:creationId xmlns:a16="http://schemas.microsoft.com/office/drawing/2014/main" id="{B6ECF30E-4BE4-02AC-2F75-9B9B8A12A185}"/>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23987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1973</TotalTime>
  <Words>949</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Cambria</vt:lpstr>
      <vt:lpstr>Red Line Business 16x9</vt:lpstr>
      <vt:lpstr>generosity  </vt:lpstr>
      <vt:lpstr>Today’s agenda</vt:lpstr>
      <vt:lpstr>stewardship Defined </vt:lpstr>
      <vt:lpstr>Defining stewardship</vt:lpstr>
      <vt:lpstr>generosity</vt:lpstr>
      <vt:lpstr>the key elements of successful stewardship: Our focus tonight is generosity</vt:lpstr>
      <vt:lpstr>Generosity and Christianity </vt:lpstr>
      <vt:lpstr> FIRST AND FINEST (Not least and leftovers)</vt:lpstr>
      <vt:lpstr>Ideal generosity </vt:lpstr>
      <vt:lpstr>Educate, justify, promote </vt:lpstr>
      <vt:lpstr>Critical Step #1 Transition to Percentage-of-Income Giving </vt:lpstr>
      <vt:lpstr>Critical Step #2 Implement a Youth specific Stewardship Program</vt:lpstr>
      <vt:lpstr>Creating a goal/action plan</vt:lpstr>
      <vt:lpstr>Goal/Action examples </vt:lpstr>
      <vt:lpstr>Learn more</vt:lpstr>
      <vt:lpstr>Next meeting: February  6, 2024  </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 Stewardship now &amp; forever</dc:title>
  <dc:creator>Siatis, Perry C</dc:creator>
  <cp:lastModifiedBy>Admin</cp:lastModifiedBy>
  <cp:revision>111</cp:revision>
  <dcterms:created xsi:type="dcterms:W3CDTF">2021-09-13T10:06:08Z</dcterms:created>
  <dcterms:modified xsi:type="dcterms:W3CDTF">2023-12-05T15:24:54Z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