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9" r:id="rId3"/>
    <p:sldId id="263" r:id="rId4"/>
    <p:sldId id="260" r:id="rId5"/>
    <p:sldId id="262"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AD83B5-0ED9-4E5D-8FEE-C3E080346FDF}" v="1" dt="2024-03-12T15:07:40.6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93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8BA0701-7CE1-508F-A651-48B944739B5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8BFBA2B-F111-2833-5819-93CAED3CCA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81EB6D8-A5F1-4E4E-A824-5CC46949F739}" type="datetimeFigureOut">
              <a:rPr lang="en-US" smtClean="0"/>
              <a:t>3/13/2024</a:t>
            </a:fld>
            <a:endParaRPr lang="en-US"/>
          </a:p>
        </p:txBody>
      </p:sp>
      <p:sp>
        <p:nvSpPr>
          <p:cNvPr id="4" name="Footer Placeholder 3">
            <a:extLst>
              <a:ext uri="{FF2B5EF4-FFF2-40B4-BE49-F238E27FC236}">
                <a16:creationId xmlns:a16="http://schemas.microsoft.com/office/drawing/2014/main" id="{A311B020-2360-43A5-431F-06EC3DF5AF2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B3D2542-5381-AB4C-DFE6-AF61C440375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457FE8-B740-4114-A6AC-583678E8370A}" type="slidenum">
              <a:rPr lang="en-US" smtClean="0"/>
              <a:t>‹#›</a:t>
            </a:fld>
            <a:endParaRPr lang="en-US"/>
          </a:p>
        </p:txBody>
      </p:sp>
    </p:spTree>
    <p:extLst>
      <p:ext uri="{BB962C8B-B14F-4D97-AF65-F5344CB8AC3E}">
        <p14:creationId xmlns:p14="http://schemas.microsoft.com/office/powerpoint/2010/main" val="34868960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3885E5-1D3A-421E-8E13-12694253308A}" type="datetimeFigureOut">
              <a:rPr lang="en-US" smtClean="0"/>
              <a:t>3/13/2024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60E01B-735C-4110-87BA-3F148672050A}" type="slidenum">
              <a:rPr lang="en-US" smtClean="0"/>
              <a:t>‹#›</a:t>
            </a:fld>
            <a:endParaRPr lang="en-US"/>
          </a:p>
        </p:txBody>
      </p:sp>
    </p:spTree>
    <p:extLst>
      <p:ext uri="{BB962C8B-B14F-4D97-AF65-F5344CB8AC3E}">
        <p14:creationId xmlns:p14="http://schemas.microsoft.com/office/powerpoint/2010/main" val="32475778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CB516-F3ED-BAB2-8001-7DDBB478DA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DD1994-F423-1BDB-D84F-6D2F3F36D4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B07112-5E70-95D6-C65A-31F90EE7D782}"/>
              </a:ext>
            </a:extLst>
          </p:cNvPr>
          <p:cNvSpPr>
            <a:spLocks noGrp="1"/>
          </p:cNvSpPr>
          <p:nvPr>
            <p:ph type="dt" sz="half" idx="10"/>
          </p:nvPr>
        </p:nvSpPr>
        <p:spPr/>
        <p:txBody>
          <a:bodyPr/>
          <a:lstStyle/>
          <a:p>
            <a:fld id="{B6E37037-C40D-4A4A-9A75-7B3E9DBCBF2A}" type="datetime1">
              <a:rPr lang="en-US" smtClean="0"/>
              <a:t>3/13/2024</a:t>
            </a:fld>
            <a:endParaRPr lang="en-US"/>
          </a:p>
        </p:txBody>
      </p:sp>
      <p:sp>
        <p:nvSpPr>
          <p:cNvPr id="5" name="Footer Placeholder 4">
            <a:extLst>
              <a:ext uri="{FF2B5EF4-FFF2-40B4-BE49-F238E27FC236}">
                <a16:creationId xmlns:a16="http://schemas.microsoft.com/office/drawing/2014/main" id="{78D345A4-14A9-D962-D4C8-6A58EFCC74EA}"/>
              </a:ext>
            </a:extLst>
          </p:cNvPr>
          <p:cNvSpPr>
            <a:spLocks noGrp="1"/>
          </p:cNvSpPr>
          <p:nvPr>
            <p:ph type="ftr" sz="quarter" idx="11"/>
          </p:nvPr>
        </p:nvSpPr>
        <p:spPr/>
        <p:txBody>
          <a:bodyPr/>
          <a:lstStyle/>
          <a:p>
            <a:r>
              <a:rPr lang="en-US"/>
              <a:t>SNGOC Prison Ministry</a:t>
            </a:r>
          </a:p>
        </p:txBody>
      </p:sp>
      <p:sp>
        <p:nvSpPr>
          <p:cNvPr id="6" name="Slide Number Placeholder 5">
            <a:extLst>
              <a:ext uri="{FF2B5EF4-FFF2-40B4-BE49-F238E27FC236}">
                <a16:creationId xmlns:a16="http://schemas.microsoft.com/office/drawing/2014/main" id="{570185A8-2BBF-93CA-8D2D-BF7B760F23EF}"/>
              </a:ext>
            </a:extLst>
          </p:cNvPr>
          <p:cNvSpPr>
            <a:spLocks noGrp="1"/>
          </p:cNvSpPr>
          <p:nvPr>
            <p:ph type="sldNum" sz="quarter" idx="12"/>
          </p:nvPr>
        </p:nvSpPr>
        <p:spPr/>
        <p:txBody>
          <a:bodyPr/>
          <a:lstStyle/>
          <a:p>
            <a:fld id="{B8FDC4BE-3696-4C60-8E4E-B80355D414CE}" type="slidenum">
              <a:rPr lang="en-US" smtClean="0"/>
              <a:t>‹#›</a:t>
            </a:fld>
            <a:endParaRPr lang="en-US"/>
          </a:p>
        </p:txBody>
      </p:sp>
    </p:spTree>
    <p:extLst>
      <p:ext uri="{BB962C8B-B14F-4D97-AF65-F5344CB8AC3E}">
        <p14:creationId xmlns:p14="http://schemas.microsoft.com/office/powerpoint/2010/main" val="1557367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D06F8-F751-89FD-3CB8-7E1681E4DA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0AA2A6-99DE-E90C-DA0B-924D370283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B0F6A1-F8B4-E1DA-482E-265FF6821BFA}"/>
              </a:ext>
            </a:extLst>
          </p:cNvPr>
          <p:cNvSpPr>
            <a:spLocks noGrp="1"/>
          </p:cNvSpPr>
          <p:nvPr>
            <p:ph type="dt" sz="half" idx="10"/>
          </p:nvPr>
        </p:nvSpPr>
        <p:spPr/>
        <p:txBody>
          <a:bodyPr/>
          <a:lstStyle/>
          <a:p>
            <a:fld id="{3EC8B54C-7B52-4FC8-BBAB-59D416D36A4F}" type="datetime1">
              <a:rPr lang="en-US" smtClean="0"/>
              <a:t>3/13/2024</a:t>
            </a:fld>
            <a:endParaRPr lang="en-US"/>
          </a:p>
        </p:txBody>
      </p:sp>
      <p:sp>
        <p:nvSpPr>
          <p:cNvPr id="5" name="Footer Placeholder 4">
            <a:extLst>
              <a:ext uri="{FF2B5EF4-FFF2-40B4-BE49-F238E27FC236}">
                <a16:creationId xmlns:a16="http://schemas.microsoft.com/office/drawing/2014/main" id="{E01D9F5E-661E-14A0-4C4D-122E60244EC6}"/>
              </a:ext>
            </a:extLst>
          </p:cNvPr>
          <p:cNvSpPr>
            <a:spLocks noGrp="1"/>
          </p:cNvSpPr>
          <p:nvPr>
            <p:ph type="ftr" sz="quarter" idx="11"/>
          </p:nvPr>
        </p:nvSpPr>
        <p:spPr/>
        <p:txBody>
          <a:bodyPr/>
          <a:lstStyle/>
          <a:p>
            <a:r>
              <a:rPr lang="en-US"/>
              <a:t>SNGOC Prison Ministry</a:t>
            </a:r>
          </a:p>
        </p:txBody>
      </p:sp>
      <p:sp>
        <p:nvSpPr>
          <p:cNvPr id="6" name="Slide Number Placeholder 5">
            <a:extLst>
              <a:ext uri="{FF2B5EF4-FFF2-40B4-BE49-F238E27FC236}">
                <a16:creationId xmlns:a16="http://schemas.microsoft.com/office/drawing/2014/main" id="{7DFDC2C2-328F-E837-B420-437FC0864971}"/>
              </a:ext>
            </a:extLst>
          </p:cNvPr>
          <p:cNvSpPr>
            <a:spLocks noGrp="1"/>
          </p:cNvSpPr>
          <p:nvPr>
            <p:ph type="sldNum" sz="quarter" idx="12"/>
          </p:nvPr>
        </p:nvSpPr>
        <p:spPr/>
        <p:txBody>
          <a:bodyPr/>
          <a:lstStyle/>
          <a:p>
            <a:fld id="{B8FDC4BE-3696-4C60-8E4E-B80355D414CE}" type="slidenum">
              <a:rPr lang="en-US" smtClean="0"/>
              <a:t>‹#›</a:t>
            </a:fld>
            <a:endParaRPr lang="en-US"/>
          </a:p>
        </p:txBody>
      </p:sp>
    </p:spTree>
    <p:extLst>
      <p:ext uri="{BB962C8B-B14F-4D97-AF65-F5344CB8AC3E}">
        <p14:creationId xmlns:p14="http://schemas.microsoft.com/office/powerpoint/2010/main" val="3488235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2B5726-1595-8A69-3F21-8B943DBDE2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B233AB-228B-ACD8-7F01-B0A4B110BA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5F2FA4-9018-6440-D57E-D01574671890}"/>
              </a:ext>
            </a:extLst>
          </p:cNvPr>
          <p:cNvSpPr>
            <a:spLocks noGrp="1"/>
          </p:cNvSpPr>
          <p:nvPr>
            <p:ph type="dt" sz="half" idx="10"/>
          </p:nvPr>
        </p:nvSpPr>
        <p:spPr/>
        <p:txBody>
          <a:bodyPr/>
          <a:lstStyle/>
          <a:p>
            <a:fld id="{88FC64A6-9949-4856-B5EC-3F6D9C39EF48}" type="datetime1">
              <a:rPr lang="en-US" smtClean="0"/>
              <a:t>3/13/2024</a:t>
            </a:fld>
            <a:endParaRPr lang="en-US"/>
          </a:p>
        </p:txBody>
      </p:sp>
      <p:sp>
        <p:nvSpPr>
          <p:cNvPr id="5" name="Footer Placeholder 4">
            <a:extLst>
              <a:ext uri="{FF2B5EF4-FFF2-40B4-BE49-F238E27FC236}">
                <a16:creationId xmlns:a16="http://schemas.microsoft.com/office/drawing/2014/main" id="{FE7C088B-CE53-FDF2-A182-218C1EA88AA1}"/>
              </a:ext>
            </a:extLst>
          </p:cNvPr>
          <p:cNvSpPr>
            <a:spLocks noGrp="1"/>
          </p:cNvSpPr>
          <p:nvPr>
            <p:ph type="ftr" sz="quarter" idx="11"/>
          </p:nvPr>
        </p:nvSpPr>
        <p:spPr/>
        <p:txBody>
          <a:bodyPr/>
          <a:lstStyle/>
          <a:p>
            <a:r>
              <a:rPr lang="en-US"/>
              <a:t>SNGOC Prison Ministry</a:t>
            </a:r>
          </a:p>
        </p:txBody>
      </p:sp>
      <p:sp>
        <p:nvSpPr>
          <p:cNvPr id="6" name="Slide Number Placeholder 5">
            <a:extLst>
              <a:ext uri="{FF2B5EF4-FFF2-40B4-BE49-F238E27FC236}">
                <a16:creationId xmlns:a16="http://schemas.microsoft.com/office/drawing/2014/main" id="{BBE6EDEF-3FB7-B80F-FA80-AE4D6F9FE783}"/>
              </a:ext>
            </a:extLst>
          </p:cNvPr>
          <p:cNvSpPr>
            <a:spLocks noGrp="1"/>
          </p:cNvSpPr>
          <p:nvPr>
            <p:ph type="sldNum" sz="quarter" idx="12"/>
          </p:nvPr>
        </p:nvSpPr>
        <p:spPr/>
        <p:txBody>
          <a:bodyPr/>
          <a:lstStyle/>
          <a:p>
            <a:fld id="{B8FDC4BE-3696-4C60-8E4E-B80355D414CE}" type="slidenum">
              <a:rPr lang="en-US" smtClean="0"/>
              <a:t>‹#›</a:t>
            </a:fld>
            <a:endParaRPr lang="en-US"/>
          </a:p>
        </p:txBody>
      </p:sp>
    </p:spTree>
    <p:extLst>
      <p:ext uri="{BB962C8B-B14F-4D97-AF65-F5344CB8AC3E}">
        <p14:creationId xmlns:p14="http://schemas.microsoft.com/office/powerpoint/2010/main" val="1317511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4FAFA-3BAC-BF3E-9B19-C35040CAFB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AAE3FD-61ED-237F-CB6B-8D8E7E5409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40942A-C8F1-2562-8019-F473A4B2990B}"/>
              </a:ext>
            </a:extLst>
          </p:cNvPr>
          <p:cNvSpPr>
            <a:spLocks noGrp="1"/>
          </p:cNvSpPr>
          <p:nvPr>
            <p:ph type="dt" sz="half" idx="10"/>
          </p:nvPr>
        </p:nvSpPr>
        <p:spPr/>
        <p:txBody>
          <a:bodyPr/>
          <a:lstStyle/>
          <a:p>
            <a:fld id="{4AD487F2-6B88-4516-8314-7A6CF2FBAB61}" type="datetime1">
              <a:rPr lang="en-US" smtClean="0"/>
              <a:t>3/13/2024</a:t>
            </a:fld>
            <a:endParaRPr lang="en-US"/>
          </a:p>
        </p:txBody>
      </p:sp>
      <p:sp>
        <p:nvSpPr>
          <p:cNvPr id="5" name="Footer Placeholder 4">
            <a:extLst>
              <a:ext uri="{FF2B5EF4-FFF2-40B4-BE49-F238E27FC236}">
                <a16:creationId xmlns:a16="http://schemas.microsoft.com/office/drawing/2014/main" id="{373EF9D6-9C0B-89B3-1F51-CA47B580C97C}"/>
              </a:ext>
            </a:extLst>
          </p:cNvPr>
          <p:cNvSpPr>
            <a:spLocks noGrp="1"/>
          </p:cNvSpPr>
          <p:nvPr>
            <p:ph type="ftr" sz="quarter" idx="11"/>
          </p:nvPr>
        </p:nvSpPr>
        <p:spPr/>
        <p:txBody>
          <a:bodyPr/>
          <a:lstStyle/>
          <a:p>
            <a:r>
              <a:rPr lang="en-US"/>
              <a:t>SNGOC Prison Ministry</a:t>
            </a:r>
          </a:p>
        </p:txBody>
      </p:sp>
      <p:sp>
        <p:nvSpPr>
          <p:cNvPr id="6" name="Slide Number Placeholder 5">
            <a:extLst>
              <a:ext uri="{FF2B5EF4-FFF2-40B4-BE49-F238E27FC236}">
                <a16:creationId xmlns:a16="http://schemas.microsoft.com/office/drawing/2014/main" id="{2F1527D9-4C47-BE38-DAC0-0F6F944401B3}"/>
              </a:ext>
            </a:extLst>
          </p:cNvPr>
          <p:cNvSpPr>
            <a:spLocks noGrp="1"/>
          </p:cNvSpPr>
          <p:nvPr>
            <p:ph type="sldNum" sz="quarter" idx="12"/>
          </p:nvPr>
        </p:nvSpPr>
        <p:spPr/>
        <p:txBody>
          <a:bodyPr/>
          <a:lstStyle/>
          <a:p>
            <a:fld id="{B8FDC4BE-3696-4C60-8E4E-B80355D414CE}" type="slidenum">
              <a:rPr lang="en-US" smtClean="0"/>
              <a:t>‹#›</a:t>
            </a:fld>
            <a:endParaRPr lang="en-US"/>
          </a:p>
        </p:txBody>
      </p:sp>
    </p:spTree>
    <p:extLst>
      <p:ext uri="{BB962C8B-B14F-4D97-AF65-F5344CB8AC3E}">
        <p14:creationId xmlns:p14="http://schemas.microsoft.com/office/powerpoint/2010/main" val="4013838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5C70A-F1AA-2528-0E18-07B5A2EA16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FCBFB4-AD77-25C1-0E58-8192B4E0BA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6D3B64-EAED-A1FA-5B9C-D48424BB09D3}"/>
              </a:ext>
            </a:extLst>
          </p:cNvPr>
          <p:cNvSpPr>
            <a:spLocks noGrp="1"/>
          </p:cNvSpPr>
          <p:nvPr>
            <p:ph type="dt" sz="half" idx="10"/>
          </p:nvPr>
        </p:nvSpPr>
        <p:spPr/>
        <p:txBody>
          <a:bodyPr/>
          <a:lstStyle/>
          <a:p>
            <a:fld id="{EE24A942-75EF-4172-9D43-FAEB3EC719C6}" type="datetime1">
              <a:rPr lang="en-US" smtClean="0"/>
              <a:t>3/13/2024</a:t>
            </a:fld>
            <a:endParaRPr lang="en-US"/>
          </a:p>
        </p:txBody>
      </p:sp>
      <p:sp>
        <p:nvSpPr>
          <p:cNvPr id="5" name="Footer Placeholder 4">
            <a:extLst>
              <a:ext uri="{FF2B5EF4-FFF2-40B4-BE49-F238E27FC236}">
                <a16:creationId xmlns:a16="http://schemas.microsoft.com/office/drawing/2014/main" id="{4E7F164C-4C8B-B9E0-4EBB-81F6C1FFB4A9}"/>
              </a:ext>
            </a:extLst>
          </p:cNvPr>
          <p:cNvSpPr>
            <a:spLocks noGrp="1"/>
          </p:cNvSpPr>
          <p:nvPr>
            <p:ph type="ftr" sz="quarter" idx="11"/>
          </p:nvPr>
        </p:nvSpPr>
        <p:spPr/>
        <p:txBody>
          <a:bodyPr/>
          <a:lstStyle/>
          <a:p>
            <a:r>
              <a:rPr lang="en-US"/>
              <a:t>SNGOC Prison Ministry</a:t>
            </a:r>
          </a:p>
        </p:txBody>
      </p:sp>
      <p:sp>
        <p:nvSpPr>
          <p:cNvPr id="6" name="Slide Number Placeholder 5">
            <a:extLst>
              <a:ext uri="{FF2B5EF4-FFF2-40B4-BE49-F238E27FC236}">
                <a16:creationId xmlns:a16="http://schemas.microsoft.com/office/drawing/2014/main" id="{7FC7763A-2770-06D6-000E-47702FF307EF}"/>
              </a:ext>
            </a:extLst>
          </p:cNvPr>
          <p:cNvSpPr>
            <a:spLocks noGrp="1"/>
          </p:cNvSpPr>
          <p:nvPr>
            <p:ph type="sldNum" sz="quarter" idx="12"/>
          </p:nvPr>
        </p:nvSpPr>
        <p:spPr/>
        <p:txBody>
          <a:bodyPr/>
          <a:lstStyle/>
          <a:p>
            <a:fld id="{B8FDC4BE-3696-4C60-8E4E-B80355D414CE}" type="slidenum">
              <a:rPr lang="en-US" smtClean="0"/>
              <a:t>‹#›</a:t>
            </a:fld>
            <a:endParaRPr lang="en-US"/>
          </a:p>
        </p:txBody>
      </p:sp>
    </p:spTree>
    <p:extLst>
      <p:ext uri="{BB962C8B-B14F-4D97-AF65-F5344CB8AC3E}">
        <p14:creationId xmlns:p14="http://schemas.microsoft.com/office/powerpoint/2010/main" val="1052866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AE766-29B7-6E6B-DA43-8FE4D51843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9A6271-89DF-8CE4-EEAB-B10D22478D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4CB3D1-72E7-68B6-AC48-58D42B9376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C45BB2-74F0-3045-6983-FD9AC16AA334}"/>
              </a:ext>
            </a:extLst>
          </p:cNvPr>
          <p:cNvSpPr>
            <a:spLocks noGrp="1"/>
          </p:cNvSpPr>
          <p:nvPr>
            <p:ph type="dt" sz="half" idx="10"/>
          </p:nvPr>
        </p:nvSpPr>
        <p:spPr/>
        <p:txBody>
          <a:bodyPr/>
          <a:lstStyle/>
          <a:p>
            <a:fld id="{7B8AFEE7-FF7D-4023-B589-59FF53FEE806}" type="datetime1">
              <a:rPr lang="en-US" smtClean="0"/>
              <a:t>3/13/2024</a:t>
            </a:fld>
            <a:endParaRPr lang="en-US"/>
          </a:p>
        </p:txBody>
      </p:sp>
      <p:sp>
        <p:nvSpPr>
          <p:cNvPr id="6" name="Footer Placeholder 5">
            <a:extLst>
              <a:ext uri="{FF2B5EF4-FFF2-40B4-BE49-F238E27FC236}">
                <a16:creationId xmlns:a16="http://schemas.microsoft.com/office/drawing/2014/main" id="{DCC79074-B9CB-4945-AF9F-A82AE9955C72}"/>
              </a:ext>
            </a:extLst>
          </p:cNvPr>
          <p:cNvSpPr>
            <a:spLocks noGrp="1"/>
          </p:cNvSpPr>
          <p:nvPr>
            <p:ph type="ftr" sz="quarter" idx="11"/>
          </p:nvPr>
        </p:nvSpPr>
        <p:spPr/>
        <p:txBody>
          <a:bodyPr/>
          <a:lstStyle/>
          <a:p>
            <a:r>
              <a:rPr lang="en-US"/>
              <a:t>SNGOC Prison Ministry</a:t>
            </a:r>
          </a:p>
        </p:txBody>
      </p:sp>
      <p:sp>
        <p:nvSpPr>
          <p:cNvPr id="7" name="Slide Number Placeholder 6">
            <a:extLst>
              <a:ext uri="{FF2B5EF4-FFF2-40B4-BE49-F238E27FC236}">
                <a16:creationId xmlns:a16="http://schemas.microsoft.com/office/drawing/2014/main" id="{58095903-E2AE-238A-EB73-D94266AA58BA}"/>
              </a:ext>
            </a:extLst>
          </p:cNvPr>
          <p:cNvSpPr>
            <a:spLocks noGrp="1"/>
          </p:cNvSpPr>
          <p:nvPr>
            <p:ph type="sldNum" sz="quarter" idx="12"/>
          </p:nvPr>
        </p:nvSpPr>
        <p:spPr/>
        <p:txBody>
          <a:bodyPr/>
          <a:lstStyle/>
          <a:p>
            <a:fld id="{B8FDC4BE-3696-4C60-8E4E-B80355D414CE}" type="slidenum">
              <a:rPr lang="en-US" smtClean="0"/>
              <a:t>‹#›</a:t>
            </a:fld>
            <a:endParaRPr lang="en-US"/>
          </a:p>
        </p:txBody>
      </p:sp>
    </p:spTree>
    <p:extLst>
      <p:ext uri="{BB962C8B-B14F-4D97-AF65-F5344CB8AC3E}">
        <p14:creationId xmlns:p14="http://schemas.microsoft.com/office/powerpoint/2010/main" val="3449475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C867F-ED5F-8149-1A7B-85AB2F060F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7CF277-89E3-1966-6D68-79E1DC3128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B35420-EB16-3F89-867D-AF2BFD7C08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CB246F-A800-FF9B-D15F-13A2A7CEE5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025C86-5B4F-F301-1767-611506A532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34318C-9D47-AC14-58BC-B14530CE4440}"/>
              </a:ext>
            </a:extLst>
          </p:cNvPr>
          <p:cNvSpPr>
            <a:spLocks noGrp="1"/>
          </p:cNvSpPr>
          <p:nvPr>
            <p:ph type="dt" sz="half" idx="10"/>
          </p:nvPr>
        </p:nvSpPr>
        <p:spPr/>
        <p:txBody>
          <a:bodyPr/>
          <a:lstStyle/>
          <a:p>
            <a:fld id="{4A58A33C-B5C4-4B92-8712-50A2E6098E40}" type="datetime1">
              <a:rPr lang="en-US" smtClean="0"/>
              <a:t>3/13/2024</a:t>
            </a:fld>
            <a:endParaRPr lang="en-US"/>
          </a:p>
        </p:txBody>
      </p:sp>
      <p:sp>
        <p:nvSpPr>
          <p:cNvPr id="8" name="Footer Placeholder 7">
            <a:extLst>
              <a:ext uri="{FF2B5EF4-FFF2-40B4-BE49-F238E27FC236}">
                <a16:creationId xmlns:a16="http://schemas.microsoft.com/office/drawing/2014/main" id="{BBA16752-C5D4-570E-3B19-B8DDD3873055}"/>
              </a:ext>
            </a:extLst>
          </p:cNvPr>
          <p:cNvSpPr>
            <a:spLocks noGrp="1"/>
          </p:cNvSpPr>
          <p:nvPr>
            <p:ph type="ftr" sz="quarter" idx="11"/>
          </p:nvPr>
        </p:nvSpPr>
        <p:spPr/>
        <p:txBody>
          <a:bodyPr/>
          <a:lstStyle/>
          <a:p>
            <a:r>
              <a:rPr lang="en-US"/>
              <a:t>SNGOC Prison Ministry</a:t>
            </a:r>
          </a:p>
        </p:txBody>
      </p:sp>
      <p:sp>
        <p:nvSpPr>
          <p:cNvPr id="9" name="Slide Number Placeholder 8">
            <a:extLst>
              <a:ext uri="{FF2B5EF4-FFF2-40B4-BE49-F238E27FC236}">
                <a16:creationId xmlns:a16="http://schemas.microsoft.com/office/drawing/2014/main" id="{A9C301A9-B206-8D41-B2C1-92FEA155025E}"/>
              </a:ext>
            </a:extLst>
          </p:cNvPr>
          <p:cNvSpPr>
            <a:spLocks noGrp="1"/>
          </p:cNvSpPr>
          <p:nvPr>
            <p:ph type="sldNum" sz="quarter" idx="12"/>
          </p:nvPr>
        </p:nvSpPr>
        <p:spPr/>
        <p:txBody>
          <a:bodyPr/>
          <a:lstStyle/>
          <a:p>
            <a:fld id="{B8FDC4BE-3696-4C60-8E4E-B80355D414CE}" type="slidenum">
              <a:rPr lang="en-US" smtClean="0"/>
              <a:t>‹#›</a:t>
            </a:fld>
            <a:endParaRPr lang="en-US"/>
          </a:p>
        </p:txBody>
      </p:sp>
    </p:spTree>
    <p:extLst>
      <p:ext uri="{BB962C8B-B14F-4D97-AF65-F5344CB8AC3E}">
        <p14:creationId xmlns:p14="http://schemas.microsoft.com/office/powerpoint/2010/main" val="4146200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7191B-12B1-857F-B428-FC98C9607F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E2EBA2-85BC-05F1-2324-CC0FBB4DC81C}"/>
              </a:ext>
            </a:extLst>
          </p:cNvPr>
          <p:cNvSpPr>
            <a:spLocks noGrp="1"/>
          </p:cNvSpPr>
          <p:nvPr>
            <p:ph type="dt" sz="half" idx="10"/>
          </p:nvPr>
        </p:nvSpPr>
        <p:spPr/>
        <p:txBody>
          <a:bodyPr/>
          <a:lstStyle/>
          <a:p>
            <a:fld id="{BBFCA1C7-3E16-45DA-AFCE-ED6FF2F7398A}" type="datetime1">
              <a:rPr lang="en-US" smtClean="0"/>
              <a:t>3/13/2024</a:t>
            </a:fld>
            <a:endParaRPr lang="en-US"/>
          </a:p>
        </p:txBody>
      </p:sp>
      <p:sp>
        <p:nvSpPr>
          <p:cNvPr id="4" name="Footer Placeholder 3">
            <a:extLst>
              <a:ext uri="{FF2B5EF4-FFF2-40B4-BE49-F238E27FC236}">
                <a16:creationId xmlns:a16="http://schemas.microsoft.com/office/drawing/2014/main" id="{BA8D735E-373E-9DEC-5297-0FEA7AC80B6B}"/>
              </a:ext>
            </a:extLst>
          </p:cNvPr>
          <p:cNvSpPr>
            <a:spLocks noGrp="1"/>
          </p:cNvSpPr>
          <p:nvPr>
            <p:ph type="ftr" sz="quarter" idx="11"/>
          </p:nvPr>
        </p:nvSpPr>
        <p:spPr/>
        <p:txBody>
          <a:bodyPr/>
          <a:lstStyle/>
          <a:p>
            <a:r>
              <a:rPr lang="en-US"/>
              <a:t>SNGOC Prison Ministry</a:t>
            </a:r>
          </a:p>
        </p:txBody>
      </p:sp>
      <p:sp>
        <p:nvSpPr>
          <p:cNvPr id="5" name="Slide Number Placeholder 4">
            <a:extLst>
              <a:ext uri="{FF2B5EF4-FFF2-40B4-BE49-F238E27FC236}">
                <a16:creationId xmlns:a16="http://schemas.microsoft.com/office/drawing/2014/main" id="{7E41BF6B-2327-2DFE-763C-95A40D66E031}"/>
              </a:ext>
            </a:extLst>
          </p:cNvPr>
          <p:cNvSpPr>
            <a:spLocks noGrp="1"/>
          </p:cNvSpPr>
          <p:nvPr>
            <p:ph type="sldNum" sz="quarter" idx="12"/>
          </p:nvPr>
        </p:nvSpPr>
        <p:spPr/>
        <p:txBody>
          <a:bodyPr/>
          <a:lstStyle/>
          <a:p>
            <a:fld id="{B8FDC4BE-3696-4C60-8E4E-B80355D414CE}" type="slidenum">
              <a:rPr lang="en-US" smtClean="0"/>
              <a:t>‹#›</a:t>
            </a:fld>
            <a:endParaRPr lang="en-US"/>
          </a:p>
        </p:txBody>
      </p:sp>
    </p:spTree>
    <p:extLst>
      <p:ext uri="{BB962C8B-B14F-4D97-AF65-F5344CB8AC3E}">
        <p14:creationId xmlns:p14="http://schemas.microsoft.com/office/powerpoint/2010/main" val="2537370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0FAE2C-BF89-6DF2-5921-6A1F634F1275}"/>
              </a:ext>
            </a:extLst>
          </p:cNvPr>
          <p:cNvSpPr>
            <a:spLocks noGrp="1"/>
          </p:cNvSpPr>
          <p:nvPr>
            <p:ph type="dt" sz="half" idx="10"/>
          </p:nvPr>
        </p:nvSpPr>
        <p:spPr/>
        <p:txBody>
          <a:bodyPr/>
          <a:lstStyle/>
          <a:p>
            <a:fld id="{608AE10B-4408-4E44-A941-D03B0563545A}" type="datetime1">
              <a:rPr lang="en-US" smtClean="0"/>
              <a:t>3/13/2024</a:t>
            </a:fld>
            <a:endParaRPr lang="en-US"/>
          </a:p>
        </p:txBody>
      </p:sp>
      <p:sp>
        <p:nvSpPr>
          <p:cNvPr id="3" name="Footer Placeholder 2">
            <a:extLst>
              <a:ext uri="{FF2B5EF4-FFF2-40B4-BE49-F238E27FC236}">
                <a16:creationId xmlns:a16="http://schemas.microsoft.com/office/drawing/2014/main" id="{70C3653B-19C2-EF73-C154-9F31A79AA848}"/>
              </a:ext>
            </a:extLst>
          </p:cNvPr>
          <p:cNvSpPr>
            <a:spLocks noGrp="1"/>
          </p:cNvSpPr>
          <p:nvPr>
            <p:ph type="ftr" sz="quarter" idx="11"/>
          </p:nvPr>
        </p:nvSpPr>
        <p:spPr/>
        <p:txBody>
          <a:bodyPr/>
          <a:lstStyle/>
          <a:p>
            <a:r>
              <a:rPr lang="en-US"/>
              <a:t>SNGOC Prison Ministry</a:t>
            </a:r>
          </a:p>
        </p:txBody>
      </p:sp>
      <p:sp>
        <p:nvSpPr>
          <p:cNvPr id="4" name="Slide Number Placeholder 3">
            <a:extLst>
              <a:ext uri="{FF2B5EF4-FFF2-40B4-BE49-F238E27FC236}">
                <a16:creationId xmlns:a16="http://schemas.microsoft.com/office/drawing/2014/main" id="{8C201A20-A264-121F-84A3-A2FAD6363D81}"/>
              </a:ext>
            </a:extLst>
          </p:cNvPr>
          <p:cNvSpPr>
            <a:spLocks noGrp="1"/>
          </p:cNvSpPr>
          <p:nvPr>
            <p:ph type="sldNum" sz="quarter" idx="12"/>
          </p:nvPr>
        </p:nvSpPr>
        <p:spPr/>
        <p:txBody>
          <a:bodyPr/>
          <a:lstStyle/>
          <a:p>
            <a:fld id="{B8FDC4BE-3696-4C60-8E4E-B80355D414CE}" type="slidenum">
              <a:rPr lang="en-US" smtClean="0"/>
              <a:t>‹#›</a:t>
            </a:fld>
            <a:endParaRPr lang="en-US"/>
          </a:p>
        </p:txBody>
      </p:sp>
    </p:spTree>
    <p:extLst>
      <p:ext uri="{BB962C8B-B14F-4D97-AF65-F5344CB8AC3E}">
        <p14:creationId xmlns:p14="http://schemas.microsoft.com/office/powerpoint/2010/main" val="1367856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F58B9-1039-991A-3324-3AF4C61903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AAE579-A8FC-5296-7B54-28B682DDEE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C418D3-5D55-2A27-AE13-740258096A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9026BA-1B8E-B31A-91CD-2467FAFCCF70}"/>
              </a:ext>
            </a:extLst>
          </p:cNvPr>
          <p:cNvSpPr>
            <a:spLocks noGrp="1"/>
          </p:cNvSpPr>
          <p:nvPr>
            <p:ph type="dt" sz="half" idx="10"/>
          </p:nvPr>
        </p:nvSpPr>
        <p:spPr/>
        <p:txBody>
          <a:bodyPr/>
          <a:lstStyle/>
          <a:p>
            <a:fld id="{26CCFBD5-4008-401B-83D0-193CBED5DCF4}" type="datetime1">
              <a:rPr lang="en-US" smtClean="0"/>
              <a:t>3/13/2024</a:t>
            </a:fld>
            <a:endParaRPr lang="en-US"/>
          </a:p>
        </p:txBody>
      </p:sp>
      <p:sp>
        <p:nvSpPr>
          <p:cNvPr id="6" name="Footer Placeholder 5">
            <a:extLst>
              <a:ext uri="{FF2B5EF4-FFF2-40B4-BE49-F238E27FC236}">
                <a16:creationId xmlns:a16="http://schemas.microsoft.com/office/drawing/2014/main" id="{E3DCE606-35E7-2010-2338-CB0DDEE1D747}"/>
              </a:ext>
            </a:extLst>
          </p:cNvPr>
          <p:cNvSpPr>
            <a:spLocks noGrp="1"/>
          </p:cNvSpPr>
          <p:nvPr>
            <p:ph type="ftr" sz="quarter" idx="11"/>
          </p:nvPr>
        </p:nvSpPr>
        <p:spPr/>
        <p:txBody>
          <a:bodyPr/>
          <a:lstStyle/>
          <a:p>
            <a:r>
              <a:rPr lang="en-US"/>
              <a:t>SNGOC Prison Ministry</a:t>
            </a:r>
          </a:p>
        </p:txBody>
      </p:sp>
      <p:sp>
        <p:nvSpPr>
          <p:cNvPr id="7" name="Slide Number Placeholder 6">
            <a:extLst>
              <a:ext uri="{FF2B5EF4-FFF2-40B4-BE49-F238E27FC236}">
                <a16:creationId xmlns:a16="http://schemas.microsoft.com/office/drawing/2014/main" id="{C33309F7-4BFA-90E9-CF83-E9BE99F4F8E3}"/>
              </a:ext>
            </a:extLst>
          </p:cNvPr>
          <p:cNvSpPr>
            <a:spLocks noGrp="1"/>
          </p:cNvSpPr>
          <p:nvPr>
            <p:ph type="sldNum" sz="quarter" idx="12"/>
          </p:nvPr>
        </p:nvSpPr>
        <p:spPr/>
        <p:txBody>
          <a:bodyPr/>
          <a:lstStyle/>
          <a:p>
            <a:fld id="{B8FDC4BE-3696-4C60-8E4E-B80355D414CE}" type="slidenum">
              <a:rPr lang="en-US" smtClean="0"/>
              <a:t>‹#›</a:t>
            </a:fld>
            <a:endParaRPr lang="en-US"/>
          </a:p>
        </p:txBody>
      </p:sp>
    </p:spTree>
    <p:extLst>
      <p:ext uri="{BB962C8B-B14F-4D97-AF65-F5344CB8AC3E}">
        <p14:creationId xmlns:p14="http://schemas.microsoft.com/office/powerpoint/2010/main" val="2790425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641CB-0A27-249D-4CC1-3F98E1558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2CDB4A-D00F-6C11-4DB9-8A71492B84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846AC7-9D76-697D-EE5A-0B1AE72BB2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8075DC-FEE6-62B9-4136-5730DA81AAA3}"/>
              </a:ext>
            </a:extLst>
          </p:cNvPr>
          <p:cNvSpPr>
            <a:spLocks noGrp="1"/>
          </p:cNvSpPr>
          <p:nvPr>
            <p:ph type="dt" sz="half" idx="10"/>
          </p:nvPr>
        </p:nvSpPr>
        <p:spPr/>
        <p:txBody>
          <a:bodyPr/>
          <a:lstStyle/>
          <a:p>
            <a:fld id="{3B1BDF9E-2D9D-4F02-B2D5-C4BCFA048AB3}" type="datetime1">
              <a:rPr lang="en-US" smtClean="0"/>
              <a:t>3/13/2024</a:t>
            </a:fld>
            <a:endParaRPr lang="en-US"/>
          </a:p>
        </p:txBody>
      </p:sp>
      <p:sp>
        <p:nvSpPr>
          <p:cNvPr id="6" name="Footer Placeholder 5">
            <a:extLst>
              <a:ext uri="{FF2B5EF4-FFF2-40B4-BE49-F238E27FC236}">
                <a16:creationId xmlns:a16="http://schemas.microsoft.com/office/drawing/2014/main" id="{6C570E91-BC29-6FF8-6B76-03587565C9A2}"/>
              </a:ext>
            </a:extLst>
          </p:cNvPr>
          <p:cNvSpPr>
            <a:spLocks noGrp="1"/>
          </p:cNvSpPr>
          <p:nvPr>
            <p:ph type="ftr" sz="quarter" idx="11"/>
          </p:nvPr>
        </p:nvSpPr>
        <p:spPr/>
        <p:txBody>
          <a:bodyPr/>
          <a:lstStyle/>
          <a:p>
            <a:r>
              <a:rPr lang="en-US"/>
              <a:t>SNGOC Prison Ministry</a:t>
            </a:r>
          </a:p>
        </p:txBody>
      </p:sp>
      <p:sp>
        <p:nvSpPr>
          <p:cNvPr id="7" name="Slide Number Placeholder 6">
            <a:extLst>
              <a:ext uri="{FF2B5EF4-FFF2-40B4-BE49-F238E27FC236}">
                <a16:creationId xmlns:a16="http://schemas.microsoft.com/office/drawing/2014/main" id="{6C81F3DA-9C1B-05AE-A969-8A3E5DA31DC7}"/>
              </a:ext>
            </a:extLst>
          </p:cNvPr>
          <p:cNvSpPr>
            <a:spLocks noGrp="1"/>
          </p:cNvSpPr>
          <p:nvPr>
            <p:ph type="sldNum" sz="quarter" idx="12"/>
          </p:nvPr>
        </p:nvSpPr>
        <p:spPr/>
        <p:txBody>
          <a:bodyPr/>
          <a:lstStyle/>
          <a:p>
            <a:fld id="{B8FDC4BE-3696-4C60-8E4E-B80355D414CE}" type="slidenum">
              <a:rPr lang="en-US" smtClean="0"/>
              <a:t>‹#›</a:t>
            </a:fld>
            <a:endParaRPr lang="en-US"/>
          </a:p>
        </p:txBody>
      </p:sp>
    </p:spTree>
    <p:extLst>
      <p:ext uri="{BB962C8B-B14F-4D97-AF65-F5344CB8AC3E}">
        <p14:creationId xmlns:p14="http://schemas.microsoft.com/office/powerpoint/2010/main" val="1938103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05AD7F-594F-18A7-EDEA-6341451210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E224FC-A4A4-8012-2B6A-3541010D05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4DAC52-A8E2-6200-7C14-7A1B7B1AE3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7F44D6-4E3D-4E9D-96C9-EA771832F6A1}" type="datetime1">
              <a:rPr lang="en-US" smtClean="0"/>
              <a:t>3/13/2024</a:t>
            </a:fld>
            <a:endParaRPr lang="en-US"/>
          </a:p>
        </p:txBody>
      </p:sp>
      <p:sp>
        <p:nvSpPr>
          <p:cNvPr id="5" name="Footer Placeholder 4">
            <a:extLst>
              <a:ext uri="{FF2B5EF4-FFF2-40B4-BE49-F238E27FC236}">
                <a16:creationId xmlns:a16="http://schemas.microsoft.com/office/drawing/2014/main" id="{B941B7D7-C750-B1A1-F49E-79D96CDF05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SNGOC Prison Ministry</a:t>
            </a:r>
          </a:p>
        </p:txBody>
      </p:sp>
      <p:sp>
        <p:nvSpPr>
          <p:cNvPr id="6" name="Slide Number Placeholder 5">
            <a:extLst>
              <a:ext uri="{FF2B5EF4-FFF2-40B4-BE49-F238E27FC236}">
                <a16:creationId xmlns:a16="http://schemas.microsoft.com/office/drawing/2014/main" id="{0AE96764-C7EB-33E6-137E-E827E21780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DC4BE-3696-4C60-8E4E-B80355D414CE}" type="slidenum">
              <a:rPr lang="en-US" smtClean="0"/>
              <a:t>‹#›</a:t>
            </a:fld>
            <a:endParaRPr lang="en-US"/>
          </a:p>
        </p:txBody>
      </p:sp>
    </p:spTree>
    <p:extLst>
      <p:ext uri="{BB962C8B-B14F-4D97-AF65-F5344CB8AC3E}">
        <p14:creationId xmlns:p14="http://schemas.microsoft.com/office/powerpoint/2010/main" val="1119176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sngoc.org/prison-ministry" TargetMode="External"/><Relationship Id="rId5" Type="http://schemas.openxmlformats.org/officeDocument/2006/relationships/hyperlink" Target="mailto:Clark.porter@moep.uscourts.gov" TargetMode="External"/><Relationship Id="rId4" Type="http://schemas.openxmlformats.org/officeDocument/2006/relationships/hyperlink" Target="mailto:Thart0126@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F83D9-6FE5-D72E-FD28-1E6B69B7CDC2}"/>
              </a:ext>
            </a:extLst>
          </p:cNvPr>
          <p:cNvSpPr>
            <a:spLocks noGrp="1"/>
          </p:cNvSpPr>
          <p:nvPr>
            <p:ph type="ctrTitle"/>
          </p:nvPr>
        </p:nvSpPr>
        <p:spPr/>
        <p:txBody>
          <a:bodyPr/>
          <a:lstStyle/>
          <a:p>
            <a:r>
              <a:rPr lang="en-US" dirty="0"/>
              <a:t>Prison Ministry</a:t>
            </a:r>
          </a:p>
        </p:txBody>
      </p:sp>
      <p:sp>
        <p:nvSpPr>
          <p:cNvPr id="3" name="Subtitle 2">
            <a:extLst>
              <a:ext uri="{FF2B5EF4-FFF2-40B4-BE49-F238E27FC236}">
                <a16:creationId xmlns:a16="http://schemas.microsoft.com/office/drawing/2014/main" id="{213CE491-3422-C03E-FC30-52CB6E04AEA1}"/>
              </a:ext>
            </a:extLst>
          </p:cNvPr>
          <p:cNvSpPr>
            <a:spLocks noGrp="1"/>
          </p:cNvSpPr>
          <p:nvPr>
            <p:ph type="subTitle" idx="1"/>
          </p:nvPr>
        </p:nvSpPr>
        <p:spPr/>
        <p:txBody>
          <a:bodyPr>
            <a:normAutofit fontScale="77500" lnSpcReduction="20000"/>
          </a:bodyPr>
          <a:lstStyle/>
          <a:p>
            <a:r>
              <a:rPr lang="en-US" sz="2300" b="1" dirty="0"/>
              <a:t>St. Nicholas Greek Orthodox Church – St. Louis, MO</a:t>
            </a:r>
          </a:p>
          <a:p>
            <a:endParaRPr lang="en-US" sz="2300" dirty="0"/>
          </a:p>
          <a:p>
            <a:r>
              <a:rPr lang="en-US" sz="2300" i="1" dirty="0">
                <a:effectLst/>
              </a:rPr>
              <a:t>"I was naked, and you clothed me; I was sick, and you took care of me;</a:t>
            </a:r>
            <a:endParaRPr lang="en-US" sz="2300" dirty="0">
              <a:effectLst/>
            </a:endParaRPr>
          </a:p>
          <a:p>
            <a:r>
              <a:rPr lang="en-US" sz="2300" i="1" dirty="0">
                <a:effectLst/>
              </a:rPr>
              <a:t>I was in prison, and you visited me."</a:t>
            </a:r>
            <a:endParaRPr lang="en-US" sz="2300" dirty="0">
              <a:effectLst/>
            </a:endParaRPr>
          </a:p>
          <a:p>
            <a:r>
              <a:rPr lang="en-US" sz="2300" dirty="0">
                <a:effectLst/>
              </a:rPr>
              <a:t>Matthew 25:36 </a:t>
            </a:r>
          </a:p>
          <a:p>
            <a:endParaRPr lang="en-US" dirty="0"/>
          </a:p>
        </p:txBody>
      </p:sp>
      <p:sp>
        <p:nvSpPr>
          <p:cNvPr id="4" name="Slide Number Placeholder 3">
            <a:extLst>
              <a:ext uri="{FF2B5EF4-FFF2-40B4-BE49-F238E27FC236}">
                <a16:creationId xmlns:a16="http://schemas.microsoft.com/office/drawing/2014/main" id="{B8B80558-E5E1-D030-E89C-BD527562A868}"/>
              </a:ext>
            </a:extLst>
          </p:cNvPr>
          <p:cNvSpPr>
            <a:spLocks noGrp="1"/>
          </p:cNvSpPr>
          <p:nvPr>
            <p:ph type="sldNum" sz="quarter" idx="12"/>
          </p:nvPr>
        </p:nvSpPr>
        <p:spPr/>
        <p:txBody>
          <a:bodyPr/>
          <a:lstStyle/>
          <a:p>
            <a:fld id="{B8FDC4BE-3696-4C60-8E4E-B80355D414CE}" type="slidenum">
              <a:rPr lang="en-US" smtClean="0"/>
              <a:t>1</a:t>
            </a:fld>
            <a:endParaRPr lang="en-US"/>
          </a:p>
        </p:txBody>
      </p:sp>
      <p:sp>
        <p:nvSpPr>
          <p:cNvPr id="5" name="Footer Placeholder 4">
            <a:extLst>
              <a:ext uri="{FF2B5EF4-FFF2-40B4-BE49-F238E27FC236}">
                <a16:creationId xmlns:a16="http://schemas.microsoft.com/office/drawing/2014/main" id="{4B3FCFD2-AA85-DE45-AFC6-AD73A2C598CC}"/>
              </a:ext>
            </a:extLst>
          </p:cNvPr>
          <p:cNvSpPr>
            <a:spLocks noGrp="1"/>
          </p:cNvSpPr>
          <p:nvPr>
            <p:ph type="ftr" sz="quarter" idx="11"/>
          </p:nvPr>
        </p:nvSpPr>
        <p:spPr/>
        <p:txBody>
          <a:bodyPr/>
          <a:lstStyle/>
          <a:p>
            <a:r>
              <a:rPr lang="en-US" dirty="0"/>
              <a:t>SNGOC Prison Ministry</a:t>
            </a:r>
          </a:p>
        </p:txBody>
      </p:sp>
      <p:pic>
        <p:nvPicPr>
          <p:cNvPr id="8" name="Picture 7" descr="A white cross with a blue background&#10;&#10;Description automatically generated">
            <a:extLst>
              <a:ext uri="{FF2B5EF4-FFF2-40B4-BE49-F238E27FC236}">
                <a16:creationId xmlns:a16="http://schemas.microsoft.com/office/drawing/2014/main" id="{C9313C3C-B98E-215D-092E-851DEA81D0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229" y="363610"/>
            <a:ext cx="1207541" cy="1425431"/>
          </a:xfrm>
          <a:prstGeom prst="rect">
            <a:avLst/>
          </a:prstGeom>
        </p:spPr>
      </p:pic>
      <p:pic>
        <p:nvPicPr>
          <p:cNvPr id="10" name="Picture 9" descr="A stained glass window with a person in a crown&#10;&#10;Description automatically generated">
            <a:extLst>
              <a:ext uri="{FF2B5EF4-FFF2-40B4-BE49-F238E27FC236}">
                <a16:creationId xmlns:a16="http://schemas.microsoft.com/office/drawing/2014/main" id="{AD7AC963-CBBE-7339-0FEA-DE1306B762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7104" y="363610"/>
            <a:ext cx="1546696" cy="1546696"/>
          </a:xfrm>
          <a:prstGeom prst="rect">
            <a:avLst/>
          </a:prstGeom>
        </p:spPr>
      </p:pic>
    </p:spTree>
    <p:extLst>
      <p:ext uri="{BB962C8B-B14F-4D97-AF65-F5344CB8AC3E}">
        <p14:creationId xmlns:p14="http://schemas.microsoft.com/office/powerpoint/2010/main" val="344462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B80558-E5E1-D030-E89C-BD527562A868}"/>
              </a:ext>
            </a:extLst>
          </p:cNvPr>
          <p:cNvSpPr>
            <a:spLocks noGrp="1"/>
          </p:cNvSpPr>
          <p:nvPr>
            <p:ph type="sldNum" sz="quarter" idx="12"/>
          </p:nvPr>
        </p:nvSpPr>
        <p:spPr/>
        <p:txBody>
          <a:bodyPr/>
          <a:lstStyle/>
          <a:p>
            <a:fld id="{B8FDC4BE-3696-4C60-8E4E-B80355D414CE}" type="slidenum">
              <a:rPr lang="en-US" smtClean="0"/>
              <a:t>2</a:t>
            </a:fld>
            <a:endParaRPr lang="en-US"/>
          </a:p>
        </p:txBody>
      </p:sp>
      <p:sp>
        <p:nvSpPr>
          <p:cNvPr id="5" name="Footer Placeholder 4">
            <a:extLst>
              <a:ext uri="{FF2B5EF4-FFF2-40B4-BE49-F238E27FC236}">
                <a16:creationId xmlns:a16="http://schemas.microsoft.com/office/drawing/2014/main" id="{4B3FCFD2-AA85-DE45-AFC6-AD73A2C598CC}"/>
              </a:ext>
            </a:extLst>
          </p:cNvPr>
          <p:cNvSpPr>
            <a:spLocks noGrp="1"/>
          </p:cNvSpPr>
          <p:nvPr>
            <p:ph type="ftr" sz="quarter" idx="11"/>
          </p:nvPr>
        </p:nvSpPr>
        <p:spPr/>
        <p:txBody>
          <a:bodyPr/>
          <a:lstStyle/>
          <a:p>
            <a:r>
              <a:rPr lang="en-US" dirty="0"/>
              <a:t>SNGOC Prison Ministry</a:t>
            </a:r>
          </a:p>
        </p:txBody>
      </p:sp>
      <p:pic>
        <p:nvPicPr>
          <p:cNvPr id="8" name="Picture 7" descr="A white cross with a blue background&#10;&#10;Description automatically generated">
            <a:extLst>
              <a:ext uri="{FF2B5EF4-FFF2-40B4-BE49-F238E27FC236}">
                <a16:creationId xmlns:a16="http://schemas.microsoft.com/office/drawing/2014/main" id="{C9313C3C-B98E-215D-092E-851DEA81D0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229" y="363610"/>
            <a:ext cx="1207541" cy="1425431"/>
          </a:xfrm>
          <a:prstGeom prst="rect">
            <a:avLst/>
          </a:prstGeom>
        </p:spPr>
      </p:pic>
      <p:pic>
        <p:nvPicPr>
          <p:cNvPr id="10" name="Picture 9" descr="A stained glass window with a person in a crown&#10;&#10;Description automatically generated">
            <a:extLst>
              <a:ext uri="{FF2B5EF4-FFF2-40B4-BE49-F238E27FC236}">
                <a16:creationId xmlns:a16="http://schemas.microsoft.com/office/drawing/2014/main" id="{AD7AC963-CBBE-7339-0FEA-DE1306B762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7104" y="363610"/>
            <a:ext cx="1546696" cy="1546696"/>
          </a:xfrm>
          <a:prstGeom prst="rect">
            <a:avLst/>
          </a:prstGeom>
        </p:spPr>
      </p:pic>
      <p:sp>
        <p:nvSpPr>
          <p:cNvPr id="11" name="TextBox 10">
            <a:extLst>
              <a:ext uri="{FF2B5EF4-FFF2-40B4-BE49-F238E27FC236}">
                <a16:creationId xmlns:a16="http://schemas.microsoft.com/office/drawing/2014/main" id="{3967C770-F146-A6CC-9CE9-29F99909E03C}"/>
              </a:ext>
            </a:extLst>
          </p:cNvPr>
          <p:cNvSpPr txBox="1"/>
          <p:nvPr/>
        </p:nvSpPr>
        <p:spPr>
          <a:xfrm>
            <a:off x="920229" y="2036425"/>
            <a:ext cx="10306050" cy="1292662"/>
          </a:xfrm>
          <a:prstGeom prst="rect">
            <a:avLst/>
          </a:prstGeom>
          <a:noFill/>
        </p:spPr>
        <p:txBody>
          <a:bodyPr wrap="square">
            <a:spAutoFit/>
          </a:bodyPr>
          <a:lstStyle/>
          <a:p>
            <a:r>
              <a:rPr lang="en-US" sz="1600" b="1" dirty="0">
                <a:effectLst/>
              </a:rPr>
              <a:t>Our Mission</a:t>
            </a:r>
          </a:p>
          <a:p>
            <a:pPr algn="just"/>
            <a:r>
              <a:rPr lang="en-US" sz="1600" dirty="0">
                <a:effectLst/>
              </a:rPr>
              <a:t>The St. Nicholas Prison Ministry believes in the redemptive value of those who are a part of the justice system and seeks to aid the process of assimilation by addressing the essential needs of former offenders and their families, without regard to their past failings and spiritual ideals.​</a:t>
            </a:r>
          </a:p>
          <a:p>
            <a:pPr algn="just"/>
            <a:endParaRPr lang="en-US" sz="1400" dirty="0"/>
          </a:p>
        </p:txBody>
      </p:sp>
    </p:spTree>
    <p:extLst>
      <p:ext uri="{BB962C8B-B14F-4D97-AF65-F5344CB8AC3E}">
        <p14:creationId xmlns:p14="http://schemas.microsoft.com/office/powerpoint/2010/main" val="265896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B80558-E5E1-D030-E89C-BD527562A868}"/>
              </a:ext>
            </a:extLst>
          </p:cNvPr>
          <p:cNvSpPr>
            <a:spLocks noGrp="1"/>
          </p:cNvSpPr>
          <p:nvPr>
            <p:ph type="sldNum" sz="quarter" idx="12"/>
          </p:nvPr>
        </p:nvSpPr>
        <p:spPr/>
        <p:txBody>
          <a:bodyPr/>
          <a:lstStyle/>
          <a:p>
            <a:fld id="{B8FDC4BE-3696-4C60-8E4E-B80355D414CE}" type="slidenum">
              <a:rPr lang="en-US" smtClean="0"/>
              <a:t>3</a:t>
            </a:fld>
            <a:endParaRPr lang="en-US"/>
          </a:p>
        </p:txBody>
      </p:sp>
      <p:sp>
        <p:nvSpPr>
          <p:cNvPr id="5" name="Footer Placeholder 4">
            <a:extLst>
              <a:ext uri="{FF2B5EF4-FFF2-40B4-BE49-F238E27FC236}">
                <a16:creationId xmlns:a16="http://schemas.microsoft.com/office/drawing/2014/main" id="{4B3FCFD2-AA85-DE45-AFC6-AD73A2C598CC}"/>
              </a:ext>
            </a:extLst>
          </p:cNvPr>
          <p:cNvSpPr>
            <a:spLocks noGrp="1"/>
          </p:cNvSpPr>
          <p:nvPr>
            <p:ph type="ftr" sz="quarter" idx="11"/>
          </p:nvPr>
        </p:nvSpPr>
        <p:spPr/>
        <p:txBody>
          <a:bodyPr/>
          <a:lstStyle/>
          <a:p>
            <a:r>
              <a:rPr lang="en-US"/>
              <a:t>SNGOC Prison Ministry</a:t>
            </a:r>
          </a:p>
        </p:txBody>
      </p:sp>
      <p:pic>
        <p:nvPicPr>
          <p:cNvPr id="8" name="Picture 7" descr="A white cross with a blue background&#10;&#10;Description automatically generated">
            <a:extLst>
              <a:ext uri="{FF2B5EF4-FFF2-40B4-BE49-F238E27FC236}">
                <a16:creationId xmlns:a16="http://schemas.microsoft.com/office/drawing/2014/main" id="{C9313C3C-B98E-215D-092E-851DEA81D0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229" y="363610"/>
            <a:ext cx="1207541" cy="1425431"/>
          </a:xfrm>
          <a:prstGeom prst="rect">
            <a:avLst/>
          </a:prstGeom>
        </p:spPr>
      </p:pic>
      <p:pic>
        <p:nvPicPr>
          <p:cNvPr id="10" name="Picture 9" descr="A stained glass window with a person in a crown&#10;&#10;Description automatically generated">
            <a:extLst>
              <a:ext uri="{FF2B5EF4-FFF2-40B4-BE49-F238E27FC236}">
                <a16:creationId xmlns:a16="http://schemas.microsoft.com/office/drawing/2014/main" id="{AD7AC963-CBBE-7339-0FEA-DE1306B762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7104" y="363610"/>
            <a:ext cx="1546696" cy="1546696"/>
          </a:xfrm>
          <a:prstGeom prst="rect">
            <a:avLst/>
          </a:prstGeom>
        </p:spPr>
      </p:pic>
      <p:sp>
        <p:nvSpPr>
          <p:cNvPr id="11" name="TextBox 10">
            <a:extLst>
              <a:ext uri="{FF2B5EF4-FFF2-40B4-BE49-F238E27FC236}">
                <a16:creationId xmlns:a16="http://schemas.microsoft.com/office/drawing/2014/main" id="{3967C770-F146-A6CC-9CE9-29F99909E03C}"/>
              </a:ext>
            </a:extLst>
          </p:cNvPr>
          <p:cNvSpPr txBox="1"/>
          <p:nvPr/>
        </p:nvSpPr>
        <p:spPr>
          <a:xfrm>
            <a:off x="920229" y="1934825"/>
            <a:ext cx="10306050" cy="3785652"/>
          </a:xfrm>
          <a:prstGeom prst="rect">
            <a:avLst/>
          </a:prstGeom>
          <a:noFill/>
        </p:spPr>
        <p:txBody>
          <a:bodyPr wrap="square">
            <a:spAutoFit/>
          </a:bodyPr>
          <a:lstStyle/>
          <a:p>
            <a:pPr algn="just"/>
            <a:r>
              <a:rPr lang="en-US" sz="1600" b="1" dirty="0">
                <a:effectLst/>
              </a:rPr>
              <a:t>Our History</a:t>
            </a:r>
          </a:p>
          <a:p>
            <a:r>
              <a:rPr lang="en-US" sz="1600" dirty="0"/>
              <a:t>The St. Nicholas Prison Ministry began in 2010 by Clark Porter, a parishioner with the goal of assisting former offenders reentering the community who have limited support or resources. The Ministry grew in scope and saw a need to serve the families as well as the former offenders, because families were impacted as well by the former offender’s incarceration. We now direct our services and support to the needs of the former offenders and their families.</a:t>
            </a:r>
          </a:p>
          <a:p>
            <a:pPr algn="just"/>
            <a:endParaRPr lang="en-US" sz="1600" dirty="0"/>
          </a:p>
          <a:p>
            <a:pPr algn="just"/>
            <a:r>
              <a:rPr lang="en-US" sz="1600" dirty="0"/>
              <a:t>We started small by establishing the needs of those released and raised money to fulfill these needs by: </a:t>
            </a:r>
          </a:p>
          <a:p>
            <a:pPr marL="285750" indent="-285750" algn="just">
              <a:buFont typeface="Courier New" panose="02070309020205020404" pitchFamily="49" charset="0"/>
              <a:buChar char="o"/>
            </a:pPr>
            <a:r>
              <a:rPr lang="en-US" sz="1600" dirty="0"/>
              <a:t>Providing food for families.</a:t>
            </a:r>
          </a:p>
          <a:p>
            <a:pPr marL="285750" indent="-285750" algn="just">
              <a:buFont typeface="Courier New" panose="02070309020205020404" pitchFamily="49" charset="0"/>
              <a:buChar char="o"/>
            </a:pPr>
            <a:r>
              <a:rPr lang="en-US" sz="1600" dirty="0"/>
              <a:t>Providing bus fair passes for rides to job interviews. </a:t>
            </a:r>
          </a:p>
          <a:p>
            <a:pPr marL="285750" indent="-285750" algn="just">
              <a:buFont typeface="Courier New" panose="02070309020205020404" pitchFamily="49" charset="0"/>
              <a:buChar char="o"/>
            </a:pPr>
            <a:r>
              <a:rPr lang="en-US" sz="1600" dirty="0"/>
              <a:t>Holding clothing drives to provide decent clothes for an interview. </a:t>
            </a:r>
          </a:p>
          <a:p>
            <a:pPr marL="285750" indent="-285750" algn="just">
              <a:buFont typeface="Courier New" panose="02070309020205020404" pitchFamily="49" charset="0"/>
              <a:buChar char="o"/>
            </a:pPr>
            <a:r>
              <a:rPr lang="en-US" sz="1600" dirty="0"/>
              <a:t>Providing toiletry/hygiene bag products; many released prisoners that go to a halfway house are lacking these items.</a:t>
            </a:r>
          </a:p>
          <a:p>
            <a:pPr marL="285750" indent="-285750" algn="just">
              <a:buFont typeface="Courier New" panose="02070309020205020404" pitchFamily="49" charset="0"/>
              <a:buChar char="o"/>
            </a:pPr>
            <a:endParaRPr lang="en-US" sz="1600" dirty="0">
              <a:effectLst/>
            </a:endParaRPr>
          </a:p>
          <a:p>
            <a:r>
              <a:rPr lang="en-US" sz="1600" dirty="0">
                <a:effectLst/>
              </a:rPr>
              <a:t>In subsequent years, a toy drive was added, with most gifts in the $20-$30 range. Parishioners can pick up a card with the child’s name/age/want in the gym during Sunday coffee hour or they can donate cash and the committee will purchase the gift.  We also established a link to Amazon to allow for online purchases. </a:t>
            </a:r>
          </a:p>
        </p:txBody>
      </p:sp>
    </p:spTree>
    <p:extLst>
      <p:ext uri="{BB962C8B-B14F-4D97-AF65-F5344CB8AC3E}">
        <p14:creationId xmlns:p14="http://schemas.microsoft.com/office/powerpoint/2010/main" val="82296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B80558-E5E1-D030-E89C-BD527562A868}"/>
              </a:ext>
            </a:extLst>
          </p:cNvPr>
          <p:cNvSpPr>
            <a:spLocks noGrp="1"/>
          </p:cNvSpPr>
          <p:nvPr>
            <p:ph type="sldNum" sz="quarter" idx="12"/>
          </p:nvPr>
        </p:nvSpPr>
        <p:spPr/>
        <p:txBody>
          <a:bodyPr/>
          <a:lstStyle/>
          <a:p>
            <a:fld id="{B8FDC4BE-3696-4C60-8E4E-B80355D414CE}" type="slidenum">
              <a:rPr lang="en-US" smtClean="0"/>
              <a:t>4</a:t>
            </a:fld>
            <a:endParaRPr lang="en-US"/>
          </a:p>
        </p:txBody>
      </p:sp>
      <p:sp>
        <p:nvSpPr>
          <p:cNvPr id="5" name="Footer Placeholder 4">
            <a:extLst>
              <a:ext uri="{FF2B5EF4-FFF2-40B4-BE49-F238E27FC236}">
                <a16:creationId xmlns:a16="http://schemas.microsoft.com/office/drawing/2014/main" id="{4B3FCFD2-AA85-DE45-AFC6-AD73A2C598CC}"/>
              </a:ext>
            </a:extLst>
          </p:cNvPr>
          <p:cNvSpPr>
            <a:spLocks noGrp="1"/>
          </p:cNvSpPr>
          <p:nvPr>
            <p:ph type="ftr" sz="quarter" idx="11"/>
          </p:nvPr>
        </p:nvSpPr>
        <p:spPr/>
        <p:txBody>
          <a:bodyPr/>
          <a:lstStyle/>
          <a:p>
            <a:r>
              <a:rPr lang="en-US"/>
              <a:t>SNGOC Prison Ministry</a:t>
            </a:r>
          </a:p>
        </p:txBody>
      </p:sp>
      <p:pic>
        <p:nvPicPr>
          <p:cNvPr id="8" name="Picture 7" descr="A white cross with a blue background&#10;&#10;Description automatically generated">
            <a:extLst>
              <a:ext uri="{FF2B5EF4-FFF2-40B4-BE49-F238E27FC236}">
                <a16:creationId xmlns:a16="http://schemas.microsoft.com/office/drawing/2014/main" id="{C9313C3C-B98E-215D-092E-851DEA81D0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229" y="363610"/>
            <a:ext cx="1207541" cy="1425431"/>
          </a:xfrm>
          <a:prstGeom prst="rect">
            <a:avLst/>
          </a:prstGeom>
        </p:spPr>
      </p:pic>
      <p:pic>
        <p:nvPicPr>
          <p:cNvPr id="10" name="Picture 9" descr="A stained glass window with a person in a crown&#10;&#10;Description automatically generated">
            <a:extLst>
              <a:ext uri="{FF2B5EF4-FFF2-40B4-BE49-F238E27FC236}">
                <a16:creationId xmlns:a16="http://schemas.microsoft.com/office/drawing/2014/main" id="{AD7AC963-CBBE-7339-0FEA-DE1306B762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7104" y="363610"/>
            <a:ext cx="1546696" cy="1546696"/>
          </a:xfrm>
          <a:prstGeom prst="rect">
            <a:avLst/>
          </a:prstGeom>
        </p:spPr>
      </p:pic>
      <p:sp>
        <p:nvSpPr>
          <p:cNvPr id="3" name="TextBox 2">
            <a:extLst>
              <a:ext uri="{FF2B5EF4-FFF2-40B4-BE49-F238E27FC236}">
                <a16:creationId xmlns:a16="http://schemas.microsoft.com/office/drawing/2014/main" id="{07BD8C0B-6BD1-2A9B-3BDD-518008AD5019}"/>
              </a:ext>
            </a:extLst>
          </p:cNvPr>
          <p:cNvSpPr txBox="1"/>
          <p:nvPr/>
        </p:nvSpPr>
        <p:spPr>
          <a:xfrm>
            <a:off x="923925" y="1936760"/>
            <a:ext cx="10344150" cy="4278094"/>
          </a:xfrm>
          <a:prstGeom prst="rect">
            <a:avLst/>
          </a:prstGeom>
          <a:noFill/>
        </p:spPr>
        <p:txBody>
          <a:bodyPr wrap="square">
            <a:spAutoFit/>
          </a:bodyPr>
          <a:lstStyle/>
          <a:p>
            <a:r>
              <a:rPr lang="en-US" sz="1600" b="1" dirty="0">
                <a:effectLst/>
              </a:rPr>
              <a:t>Our Successes</a:t>
            </a:r>
            <a:endParaRPr lang="en-US" sz="1600" dirty="0"/>
          </a:p>
          <a:p>
            <a:pPr algn="just"/>
            <a:r>
              <a:rPr lang="en-US" sz="1600" dirty="0">
                <a:effectLst/>
              </a:rPr>
              <a:t>To date, St. Nicholas has:</a:t>
            </a:r>
            <a:r>
              <a:rPr lang="en-US" sz="1600" dirty="0"/>
              <a:t>​</a:t>
            </a:r>
          </a:p>
          <a:p>
            <a:pPr marL="285750" indent="-285750">
              <a:buFont typeface="Courier New" panose="02070309020205020404" pitchFamily="49" charset="0"/>
              <a:buChar char="o"/>
            </a:pPr>
            <a:r>
              <a:rPr lang="en-US" sz="1600" dirty="0"/>
              <a:t>Chartered eight all-expenses paid trips to federal prisons for families to visit their incarcerated loved ones.</a:t>
            </a:r>
          </a:p>
          <a:p>
            <a:pPr marL="285750" indent="-285750">
              <a:buFont typeface="Courier New" panose="02070309020205020404" pitchFamily="49" charset="0"/>
              <a:buChar char="o"/>
            </a:pPr>
            <a:r>
              <a:rPr lang="en-US" sz="1600" dirty="0"/>
              <a:t>Hosted a Mother-Daughter overnight visit in the Greenville prison for women.</a:t>
            </a:r>
          </a:p>
          <a:p>
            <a:pPr marL="285750" indent="-285750">
              <a:buFont typeface="Courier New" panose="02070309020205020404" pitchFamily="49" charset="0"/>
              <a:buChar char="o"/>
            </a:pPr>
            <a:r>
              <a:rPr lang="en-US" sz="1600" dirty="0"/>
              <a:t>For 14 years annually collected an average of 400 toys for children of former offenders.</a:t>
            </a:r>
          </a:p>
          <a:p>
            <a:pPr marL="285750" indent="-285750">
              <a:buFont typeface="Courier New" panose="02070309020205020404" pitchFamily="49" charset="0"/>
              <a:buChar char="o"/>
            </a:pPr>
            <a:r>
              <a:rPr lang="en-US" sz="1600" dirty="0"/>
              <a:t>Provided the following:</a:t>
            </a:r>
          </a:p>
          <a:p>
            <a:pPr marL="742950" lvl="1" indent="-285750">
              <a:buFont typeface="Courier New" panose="02070309020205020404" pitchFamily="49" charset="0"/>
              <a:buChar char="o"/>
            </a:pPr>
            <a:r>
              <a:rPr lang="en-US" sz="1600" dirty="0"/>
              <a:t>Turkeys and sides to families for the Christmas holiday.</a:t>
            </a:r>
          </a:p>
          <a:p>
            <a:pPr marL="742950" lvl="1" indent="-285750">
              <a:buFont typeface="Courier New" panose="02070309020205020404" pitchFamily="49" charset="0"/>
              <a:buChar char="o"/>
            </a:pPr>
            <a:r>
              <a:rPr lang="en-US" sz="1600" dirty="0"/>
              <a:t>Birth certificates, state identifications, and bus passes to former offenders to assist them in seeking employment.</a:t>
            </a:r>
          </a:p>
          <a:p>
            <a:pPr marL="742950" lvl="1" indent="-285750">
              <a:buFont typeface="Courier New" panose="02070309020205020404" pitchFamily="49" charset="0"/>
              <a:buChar char="o"/>
            </a:pPr>
            <a:r>
              <a:rPr lang="en-US" sz="1600" dirty="0"/>
              <a:t>Shoes and clothing to newly released, as well as furniture, televisions, and appliances to furnish apartments.</a:t>
            </a:r>
          </a:p>
          <a:p>
            <a:pPr marL="742950" lvl="1" indent="-285750">
              <a:buFont typeface="Courier New" panose="02070309020205020404" pitchFamily="49" charset="0"/>
              <a:buChar char="o"/>
            </a:pPr>
            <a:r>
              <a:rPr lang="en-US" sz="1600" dirty="0"/>
              <a:t>Diapers and infant items to new mothers and fathers.</a:t>
            </a:r>
          </a:p>
          <a:p>
            <a:pPr marL="742950" lvl="1" indent="-285750">
              <a:buFont typeface="Courier New" panose="02070309020205020404" pitchFamily="49" charset="0"/>
              <a:buChar char="o"/>
            </a:pPr>
            <a:r>
              <a:rPr lang="en-US" sz="1600" dirty="0"/>
              <a:t>Medical equipment to former offenders who were disabled and not able to get Medicaid approval for the devices.</a:t>
            </a:r>
          </a:p>
          <a:p>
            <a:pPr marL="742950" lvl="1" indent="-285750">
              <a:buFont typeface="Courier New" panose="02070309020205020404" pitchFamily="49" charset="0"/>
              <a:buChar char="o"/>
            </a:pPr>
            <a:r>
              <a:rPr lang="en-US" sz="1600" dirty="0"/>
              <a:t>New winter coats for former offenders and their children.</a:t>
            </a:r>
          </a:p>
          <a:p>
            <a:pPr marL="742950" lvl="1" indent="-285750">
              <a:buFont typeface="Courier New" panose="02070309020205020404" pitchFamily="49" charset="0"/>
              <a:buChar char="o"/>
            </a:pPr>
            <a:r>
              <a:rPr lang="en-US" sz="1600"/>
              <a:t>New </a:t>
            </a:r>
            <a:r>
              <a:rPr lang="en-US" sz="1600" dirty="0"/>
              <a:t>laptops and dorm supplies to college freshmen (children of former offenders) and supported a student to study abroad.</a:t>
            </a:r>
          </a:p>
          <a:p>
            <a:pPr marL="285750" indent="-285750">
              <a:buFont typeface="Courier New" panose="02070309020205020404" pitchFamily="49" charset="0"/>
              <a:buChar char="o"/>
            </a:pPr>
            <a:r>
              <a:rPr lang="en-US" sz="1600" dirty="0"/>
              <a:t>Donated two cars to former offenders and their families.</a:t>
            </a:r>
          </a:p>
          <a:p>
            <a:pPr marL="285750" indent="-285750">
              <a:buFont typeface="Courier New" panose="02070309020205020404" pitchFamily="49" charset="0"/>
              <a:buChar char="o"/>
            </a:pPr>
            <a:r>
              <a:rPr lang="en-US" sz="1600" dirty="0"/>
              <a:t>Stocked Federal Probation Office’s food pantry with meat and canned goods.</a:t>
            </a:r>
          </a:p>
          <a:p>
            <a:pPr marL="285750" indent="-285750">
              <a:buFont typeface="Courier New" panose="02070309020205020404" pitchFamily="49" charset="0"/>
              <a:buChar char="o"/>
            </a:pPr>
            <a:r>
              <a:rPr lang="en-US" sz="1600" dirty="0"/>
              <a:t>Donated over $3,000 to support the Orthodox Christian Prison Ministry.</a:t>
            </a:r>
          </a:p>
        </p:txBody>
      </p:sp>
    </p:spTree>
    <p:extLst>
      <p:ext uri="{BB962C8B-B14F-4D97-AF65-F5344CB8AC3E}">
        <p14:creationId xmlns:p14="http://schemas.microsoft.com/office/powerpoint/2010/main" val="897512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B80558-E5E1-D030-E89C-BD527562A868}"/>
              </a:ext>
            </a:extLst>
          </p:cNvPr>
          <p:cNvSpPr>
            <a:spLocks noGrp="1"/>
          </p:cNvSpPr>
          <p:nvPr>
            <p:ph type="sldNum" sz="quarter" idx="12"/>
          </p:nvPr>
        </p:nvSpPr>
        <p:spPr/>
        <p:txBody>
          <a:bodyPr/>
          <a:lstStyle/>
          <a:p>
            <a:fld id="{B8FDC4BE-3696-4C60-8E4E-B80355D414CE}" type="slidenum">
              <a:rPr lang="en-US" smtClean="0"/>
              <a:t>5</a:t>
            </a:fld>
            <a:endParaRPr lang="en-US"/>
          </a:p>
        </p:txBody>
      </p:sp>
      <p:sp>
        <p:nvSpPr>
          <p:cNvPr id="5" name="Footer Placeholder 4">
            <a:extLst>
              <a:ext uri="{FF2B5EF4-FFF2-40B4-BE49-F238E27FC236}">
                <a16:creationId xmlns:a16="http://schemas.microsoft.com/office/drawing/2014/main" id="{4B3FCFD2-AA85-DE45-AFC6-AD73A2C598CC}"/>
              </a:ext>
            </a:extLst>
          </p:cNvPr>
          <p:cNvSpPr>
            <a:spLocks noGrp="1"/>
          </p:cNvSpPr>
          <p:nvPr>
            <p:ph type="ftr" sz="quarter" idx="11"/>
          </p:nvPr>
        </p:nvSpPr>
        <p:spPr/>
        <p:txBody>
          <a:bodyPr/>
          <a:lstStyle/>
          <a:p>
            <a:r>
              <a:rPr lang="en-US"/>
              <a:t>SNGOC Prison Ministry</a:t>
            </a:r>
          </a:p>
        </p:txBody>
      </p:sp>
      <p:pic>
        <p:nvPicPr>
          <p:cNvPr id="8" name="Picture 7" descr="A white cross with a blue background&#10;&#10;Description automatically generated">
            <a:extLst>
              <a:ext uri="{FF2B5EF4-FFF2-40B4-BE49-F238E27FC236}">
                <a16:creationId xmlns:a16="http://schemas.microsoft.com/office/drawing/2014/main" id="{C9313C3C-B98E-215D-092E-851DEA81D0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229" y="363610"/>
            <a:ext cx="1207541" cy="1425431"/>
          </a:xfrm>
          <a:prstGeom prst="rect">
            <a:avLst/>
          </a:prstGeom>
        </p:spPr>
      </p:pic>
      <p:pic>
        <p:nvPicPr>
          <p:cNvPr id="10" name="Picture 9" descr="A stained glass window with a person in a crown&#10;&#10;Description automatically generated">
            <a:extLst>
              <a:ext uri="{FF2B5EF4-FFF2-40B4-BE49-F238E27FC236}">
                <a16:creationId xmlns:a16="http://schemas.microsoft.com/office/drawing/2014/main" id="{AD7AC963-CBBE-7339-0FEA-DE1306B762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7104" y="363610"/>
            <a:ext cx="1546696" cy="1546696"/>
          </a:xfrm>
          <a:prstGeom prst="rect">
            <a:avLst/>
          </a:prstGeom>
        </p:spPr>
      </p:pic>
      <p:sp>
        <p:nvSpPr>
          <p:cNvPr id="3" name="TextBox 2">
            <a:extLst>
              <a:ext uri="{FF2B5EF4-FFF2-40B4-BE49-F238E27FC236}">
                <a16:creationId xmlns:a16="http://schemas.microsoft.com/office/drawing/2014/main" id="{6D8628A1-044F-CEC8-263C-D1855C4543EB}"/>
              </a:ext>
            </a:extLst>
          </p:cNvPr>
          <p:cNvSpPr txBox="1"/>
          <p:nvPr/>
        </p:nvSpPr>
        <p:spPr>
          <a:xfrm>
            <a:off x="920229" y="1951058"/>
            <a:ext cx="10325100" cy="1569660"/>
          </a:xfrm>
          <a:prstGeom prst="rect">
            <a:avLst/>
          </a:prstGeom>
          <a:noFill/>
        </p:spPr>
        <p:txBody>
          <a:bodyPr wrap="square">
            <a:spAutoFit/>
          </a:bodyPr>
          <a:lstStyle/>
          <a:p>
            <a:pPr algn="l" fontAlgn="base"/>
            <a:r>
              <a:rPr lang="en-US" sz="1600" b="1" i="0" dirty="0">
                <a:solidFill>
                  <a:srgbClr val="000000"/>
                </a:solidFill>
                <a:effectLst/>
              </a:rPr>
              <a:t>Our Long-Term Goals</a:t>
            </a:r>
            <a:endParaRPr lang="en-US" sz="1600" b="0" i="0" dirty="0">
              <a:solidFill>
                <a:srgbClr val="000000"/>
              </a:solidFill>
              <a:effectLst/>
            </a:endParaRPr>
          </a:p>
          <a:p>
            <a:pPr marL="285750" indent="-285750" algn="l" fontAlgn="base">
              <a:buFont typeface="Courier New" panose="02070309020205020404" pitchFamily="49" charset="0"/>
              <a:buChar char="o"/>
            </a:pPr>
            <a:r>
              <a:rPr lang="en-US" sz="1600" b="0" i="0" dirty="0">
                <a:solidFill>
                  <a:srgbClr val="000000"/>
                </a:solidFill>
                <a:effectLst/>
              </a:rPr>
              <a:t>Expand the prison trips to other facilities, particularly women’s prisons.</a:t>
            </a:r>
          </a:p>
          <a:p>
            <a:pPr marL="285750" indent="-285750" algn="l" fontAlgn="base">
              <a:buFont typeface="Courier New" panose="02070309020205020404" pitchFamily="49" charset="0"/>
              <a:buChar char="o"/>
            </a:pPr>
            <a:r>
              <a:rPr lang="en-US" sz="1600" b="0" i="0" dirty="0">
                <a:solidFill>
                  <a:srgbClr val="000000"/>
                </a:solidFill>
                <a:effectLst/>
              </a:rPr>
              <a:t>Annually support college-bound freshmen.</a:t>
            </a:r>
          </a:p>
          <a:p>
            <a:pPr marL="285750" indent="-285750" algn="l" fontAlgn="base">
              <a:buFont typeface="Courier New" panose="02070309020205020404" pitchFamily="49" charset="0"/>
              <a:buChar char="o"/>
            </a:pPr>
            <a:r>
              <a:rPr lang="en-US" sz="1600" dirty="0">
                <a:solidFill>
                  <a:srgbClr val="000000"/>
                </a:solidFill>
              </a:rPr>
              <a:t>E</a:t>
            </a:r>
            <a:r>
              <a:rPr lang="en-US" sz="1600" b="0" i="0" dirty="0">
                <a:solidFill>
                  <a:srgbClr val="000000"/>
                </a:solidFill>
                <a:effectLst/>
              </a:rPr>
              <a:t>xpand relationships with other Orthodox parishes.</a:t>
            </a:r>
          </a:p>
          <a:p>
            <a:pPr marL="285750" indent="-285750" algn="l" fontAlgn="base">
              <a:buFont typeface="Courier New" panose="02070309020205020404" pitchFamily="49" charset="0"/>
              <a:buChar char="o"/>
            </a:pPr>
            <a:r>
              <a:rPr lang="en-US" sz="1600" b="0" i="0" dirty="0">
                <a:solidFill>
                  <a:srgbClr val="000000"/>
                </a:solidFill>
                <a:effectLst/>
              </a:rPr>
              <a:t>Provide for prescription medications and tooth extractions.</a:t>
            </a:r>
          </a:p>
          <a:p>
            <a:pPr marL="285750" indent="-285750" algn="l" fontAlgn="base">
              <a:buFont typeface="Courier New" panose="02070309020205020404" pitchFamily="49" charset="0"/>
              <a:buChar char="o"/>
            </a:pPr>
            <a:r>
              <a:rPr lang="en-US" sz="1600" b="0" i="0" dirty="0">
                <a:solidFill>
                  <a:srgbClr val="000000"/>
                </a:solidFill>
                <a:effectLst/>
              </a:rPr>
              <a:t>Include children of incarcerated.</a:t>
            </a:r>
          </a:p>
        </p:txBody>
      </p:sp>
      <p:sp>
        <p:nvSpPr>
          <p:cNvPr id="6" name="TextBox 5">
            <a:extLst>
              <a:ext uri="{FF2B5EF4-FFF2-40B4-BE49-F238E27FC236}">
                <a16:creationId xmlns:a16="http://schemas.microsoft.com/office/drawing/2014/main" id="{FB25EA3B-AE6B-2AF8-0E34-E7A9BA60C40E}"/>
              </a:ext>
            </a:extLst>
          </p:cNvPr>
          <p:cNvSpPr txBox="1"/>
          <p:nvPr/>
        </p:nvSpPr>
        <p:spPr>
          <a:xfrm>
            <a:off x="920229" y="3591342"/>
            <a:ext cx="10164331" cy="2308324"/>
          </a:xfrm>
          <a:prstGeom prst="rect">
            <a:avLst/>
          </a:prstGeom>
          <a:noFill/>
        </p:spPr>
        <p:txBody>
          <a:bodyPr wrap="square">
            <a:spAutoFit/>
          </a:bodyPr>
          <a:lstStyle/>
          <a:p>
            <a:r>
              <a:rPr lang="en-US" sz="1600" b="1" dirty="0">
                <a:effectLst/>
              </a:rPr>
              <a:t>Getting Your Parish Involved</a:t>
            </a:r>
            <a:endParaRPr lang="en-US" sz="1600" dirty="0"/>
          </a:p>
          <a:p>
            <a:pPr marL="285750" indent="-285750">
              <a:buFont typeface="Courier New" panose="02070309020205020404" pitchFamily="49" charset="0"/>
              <a:buChar char="o"/>
            </a:pPr>
            <a:r>
              <a:rPr lang="en-US" sz="1600" dirty="0"/>
              <a:t>Start small. Your congregation may need to be sold on the direction.  </a:t>
            </a:r>
          </a:p>
          <a:p>
            <a:pPr marL="285750" indent="-285750">
              <a:buFont typeface="Courier New" panose="02070309020205020404" pitchFamily="49" charset="0"/>
              <a:buChar char="o"/>
            </a:pPr>
            <a:r>
              <a:rPr lang="en-US" sz="1600" dirty="0"/>
              <a:t>Contact your state or federal prison and ask if there is someone who handles reentry services for those who are released into the community.</a:t>
            </a:r>
          </a:p>
          <a:p>
            <a:pPr marL="285750" indent="-285750">
              <a:buFont typeface="Courier New" panose="02070309020205020404" pitchFamily="49" charset="0"/>
              <a:buChar char="o"/>
            </a:pPr>
            <a:r>
              <a:rPr lang="en-US" sz="1600" dirty="0"/>
              <a:t>Ask for a meeting with the federal probation chief and state what you can do for those who are released into the community.</a:t>
            </a:r>
          </a:p>
          <a:p>
            <a:pPr marL="285750" indent="-285750">
              <a:buFont typeface="Courier New" panose="02070309020205020404" pitchFamily="49" charset="0"/>
              <a:buChar char="o"/>
            </a:pPr>
            <a:r>
              <a:rPr lang="en-US" sz="1600" dirty="0"/>
              <a:t>Have a plan. When meeting with the federal probation chief, let them know what you would be willing to provide. We suggest volunteering to help acquire birth certificates for 25 clients.</a:t>
            </a:r>
          </a:p>
          <a:p>
            <a:pPr marL="285750" indent="-285750">
              <a:buFont typeface="Courier New" panose="02070309020205020404" pitchFamily="49" charset="0"/>
              <a:buChar char="o"/>
            </a:pPr>
            <a:r>
              <a:rPr lang="en-US" sz="1600" dirty="0"/>
              <a:t>Refer to the pamphlet provided by St. Nicholas Prison Ministry for additional ways to begin.</a:t>
            </a:r>
          </a:p>
        </p:txBody>
      </p:sp>
    </p:spTree>
    <p:extLst>
      <p:ext uri="{BB962C8B-B14F-4D97-AF65-F5344CB8AC3E}">
        <p14:creationId xmlns:p14="http://schemas.microsoft.com/office/powerpoint/2010/main" val="2717166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B80558-E5E1-D030-E89C-BD527562A868}"/>
              </a:ext>
            </a:extLst>
          </p:cNvPr>
          <p:cNvSpPr>
            <a:spLocks noGrp="1"/>
          </p:cNvSpPr>
          <p:nvPr>
            <p:ph type="sldNum" sz="quarter" idx="12"/>
          </p:nvPr>
        </p:nvSpPr>
        <p:spPr/>
        <p:txBody>
          <a:bodyPr/>
          <a:lstStyle/>
          <a:p>
            <a:fld id="{B8FDC4BE-3696-4C60-8E4E-B80355D414CE}" type="slidenum">
              <a:rPr lang="en-US" smtClean="0"/>
              <a:t>6</a:t>
            </a:fld>
            <a:endParaRPr lang="en-US"/>
          </a:p>
        </p:txBody>
      </p:sp>
      <p:sp>
        <p:nvSpPr>
          <p:cNvPr id="5" name="Footer Placeholder 4">
            <a:extLst>
              <a:ext uri="{FF2B5EF4-FFF2-40B4-BE49-F238E27FC236}">
                <a16:creationId xmlns:a16="http://schemas.microsoft.com/office/drawing/2014/main" id="{4B3FCFD2-AA85-DE45-AFC6-AD73A2C598CC}"/>
              </a:ext>
            </a:extLst>
          </p:cNvPr>
          <p:cNvSpPr>
            <a:spLocks noGrp="1"/>
          </p:cNvSpPr>
          <p:nvPr>
            <p:ph type="ftr" sz="quarter" idx="11"/>
          </p:nvPr>
        </p:nvSpPr>
        <p:spPr/>
        <p:txBody>
          <a:bodyPr/>
          <a:lstStyle/>
          <a:p>
            <a:r>
              <a:rPr lang="en-US"/>
              <a:t>SNGOC Prison Ministry</a:t>
            </a:r>
          </a:p>
        </p:txBody>
      </p:sp>
      <p:pic>
        <p:nvPicPr>
          <p:cNvPr id="8" name="Picture 7" descr="A white cross with a blue background&#10;&#10;Description automatically generated">
            <a:extLst>
              <a:ext uri="{FF2B5EF4-FFF2-40B4-BE49-F238E27FC236}">
                <a16:creationId xmlns:a16="http://schemas.microsoft.com/office/drawing/2014/main" id="{C9313C3C-B98E-215D-092E-851DEA81D0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229" y="363610"/>
            <a:ext cx="1207541" cy="1425431"/>
          </a:xfrm>
          <a:prstGeom prst="rect">
            <a:avLst/>
          </a:prstGeom>
        </p:spPr>
      </p:pic>
      <p:pic>
        <p:nvPicPr>
          <p:cNvPr id="10" name="Picture 9" descr="A stained glass window with a person in a crown&#10;&#10;Description automatically generated">
            <a:extLst>
              <a:ext uri="{FF2B5EF4-FFF2-40B4-BE49-F238E27FC236}">
                <a16:creationId xmlns:a16="http://schemas.microsoft.com/office/drawing/2014/main" id="{AD7AC963-CBBE-7339-0FEA-DE1306B762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7104" y="363610"/>
            <a:ext cx="1546696" cy="1546696"/>
          </a:xfrm>
          <a:prstGeom prst="rect">
            <a:avLst/>
          </a:prstGeom>
        </p:spPr>
      </p:pic>
      <p:sp>
        <p:nvSpPr>
          <p:cNvPr id="3" name="TextBox 2">
            <a:extLst>
              <a:ext uri="{FF2B5EF4-FFF2-40B4-BE49-F238E27FC236}">
                <a16:creationId xmlns:a16="http://schemas.microsoft.com/office/drawing/2014/main" id="{F22EBB0A-2EC4-B8AA-EA36-BA3B908040C1}"/>
              </a:ext>
            </a:extLst>
          </p:cNvPr>
          <p:cNvSpPr txBox="1"/>
          <p:nvPr/>
        </p:nvSpPr>
        <p:spPr>
          <a:xfrm>
            <a:off x="920229" y="1930268"/>
            <a:ext cx="7108564" cy="1815882"/>
          </a:xfrm>
          <a:prstGeom prst="rect">
            <a:avLst/>
          </a:prstGeom>
          <a:noFill/>
        </p:spPr>
        <p:txBody>
          <a:bodyPr wrap="square">
            <a:spAutoFit/>
          </a:bodyPr>
          <a:lstStyle/>
          <a:p>
            <a:r>
              <a:rPr lang="en-US" sz="1600" b="1" dirty="0">
                <a:effectLst/>
              </a:rPr>
              <a:t>Our Members</a:t>
            </a:r>
            <a:endParaRPr lang="en-US" sz="1600" dirty="0"/>
          </a:p>
          <a:p>
            <a:pPr marL="285750" indent="-285750">
              <a:buFont typeface="Courier New" panose="02070309020205020404" pitchFamily="49" charset="0"/>
              <a:buChar char="o"/>
            </a:pPr>
            <a:r>
              <a:rPr lang="en-US" sz="1600" dirty="0"/>
              <a:t>Clark Porter		</a:t>
            </a:r>
          </a:p>
          <a:p>
            <a:pPr marL="285750" indent="-285750">
              <a:buFont typeface="Courier New" panose="02070309020205020404" pitchFamily="49" charset="0"/>
              <a:buChar char="o"/>
            </a:pPr>
            <a:r>
              <a:rPr lang="en-US" sz="1600" dirty="0"/>
              <a:t>Theodora </a:t>
            </a:r>
            <a:r>
              <a:rPr lang="en-US" sz="1600"/>
              <a:t>(Teddy) Hart</a:t>
            </a:r>
            <a:endParaRPr lang="en-US" sz="1600" dirty="0"/>
          </a:p>
          <a:p>
            <a:pPr marL="285750" indent="-285750">
              <a:buFont typeface="Courier New" panose="02070309020205020404" pitchFamily="49" charset="0"/>
              <a:buChar char="o"/>
            </a:pPr>
            <a:r>
              <a:rPr lang="en-US" sz="1600" dirty="0"/>
              <a:t>Mary Angelides</a:t>
            </a:r>
          </a:p>
          <a:p>
            <a:pPr marL="285750" indent="-285750">
              <a:buFont typeface="Courier New" panose="02070309020205020404" pitchFamily="49" charset="0"/>
              <a:buChar char="o"/>
            </a:pPr>
            <a:r>
              <a:rPr lang="en-US" sz="1600" dirty="0"/>
              <a:t>Jim Hart</a:t>
            </a:r>
          </a:p>
          <a:p>
            <a:pPr marL="285750" indent="-285750">
              <a:buFont typeface="Courier New" panose="02070309020205020404" pitchFamily="49" charset="0"/>
              <a:buChar char="o"/>
            </a:pPr>
            <a:r>
              <a:rPr lang="en-US" sz="1600" dirty="0"/>
              <a:t>Alexandra </a:t>
            </a:r>
            <a:r>
              <a:rPr lang="en-US" sz="1600" dirty="0" err="1"/>
              <a:t>Kavourinos</a:t>
            </a:r>
            <a:endParaRPr lang="en-US" sz="1600" dirty="0"/>
          </a:p>
          <a:p>
            <a:pPr marL="285750" indent="-285750">
              <a:buFont typeface="Courier New" panose="02070309020205020404" pitchFamily="49" charset="0"/>
              <a:buChar char="o"/>
            </a:pPr>
            <a:r>
              <a:rPr lang="en-US" sz="1600" dirty="0"/>
              <a:t>Sue </a:t>
            </a:r>
            <a:r>
              <a:rPr lang="en-US" sz="1600" dirty="0" err="1"/>
              <a:t>Lampros</a:t>
            </a:r>
            <a:endParaRPr lang="en-US" sz="1600" dirty="0"/>
          </a:p>
        </p:txBody>
      </p:sp>
      <p:sp>
        <p:nvSpPr>
          <p:cNvPr id="7" name="TextBox 6">
            <a:extLst>
              <a:ext uri="{FF2B5EF4-FFF2-40B4-BE49-F238E27FC236}">
                <a16:creationId xmlns:a16="http://schemas.microsoft.com/office/drawing/2014/main" id="{3BC69C9C-3251-F49E-76E2-A1B0376CF405}"/>
              </a:ext>
            </a:extLst>
          </p:cNvPr>
          <p:cNvSpPr txBox="1"/>
          <p:nvPr/>
        </p:nvSpPr>
        <p:spPr>
          <a:xfrm>
            <a:off x="920229" y="3839635"/>
            <a:ext cx="10226935" cy="1077218"/>
          </a:xfrm>
          <a:prstGeom prst="rect">
            <a:avLst/>
          </a:prstGeom>
          <a:noFill/>
        </p:spPr>
        <p:txBody>
          <a:bodyPr wrap="square">
            <a:spAutoFit/>
          </a:bodyPr>
          <a:lstStyle/>
          <a:p>
            <a:r>
              <a:rPr lang="en-US" sz="1600" b="1" dirty="0">
                <a:effectLst/>
              </a:rPr>
              <a:t>For More Information</a:t>
            </a:r>
            <a:r>
              <a:rPr lang="en-US" sz="1600" dirty="0"/>
              <a:t>​</a:t>
            </a:r>
          </a:p>
          <a:p>
            <a:r>
              <a:rPr lang="en-US" sz="1600" dirty="0"/>
              <a:t>For more information on the St. Nicholas Prison Ministry program</a:t>
            </a:r>
          </a:p>
          <a:p>
            <a:pPr marL="285750" indent="-285750">
              <a:buFont typeface="Courier New" panose="02070309020205020404" pitchFamily="49" charset="0"/>
              <a:buChar char="o"/>
            </a:pPr>
            <a:r>
              <a:rPr lang="en-US" sz="1600" dirty="0"/>
              <a:t>Contact Teddy Hart (</a:t>
            </a:r>
            <a:r>
              <a:rPr lang="en-US" sz="1600" dirty="0">
                <a:hlinkClick r:id="rId4"/>
              </a:rPr>
              <a:t>Thart0126@gmail.com</a:t>
            </a:r>
            <a:r>
              <a:rPr lang="en-US" sz="1600" dirty="0"/>
              <a:t>) or Clark Porter (</a:t>
            </a:r>
            <a:r>
              <a:rPr lang="en-US" sz="1600" dirty="0">
                <a:hlinkClick r:id="rId5"/>
              </a:rPr>
              <a:t>Clark.porter@moep.uscourts.gov</a:t>
            </a:r>
            <a:r>
              <a:rPr lang="en-US" sz="1600" dirty="0"/>
              <a:t>).</a:t>
            </a:r>
          </a:p>
          <a:p>
            <a:pPr marL="285750" indent="-285750">
              <a:buFont typeface="Courier New" panose="02070309020205020404" pitchFamily="49" charset="0"/>
              <a:buChar char="o"/>
            </a:pPr>
            <a:r>
              <a:rPr lang="en-US" sz="1600" dirty="0"/>
              <a:t>Go to </a:t>
            </a:r>
            <a:r>
              <a:rPr lang="en-US" sz="1600" dirty="0">
                <a:hlinkClick r:id="rId6"/>
              </a:rPr>
              <a:t>https://www.sngoc.org/prison-ministry</a:t>
            </a:r>
            <a:r>
              <a:rPr lang="en-US" sz="1600" dirty="0"/>
              <a:t> and complete the form requesting additional information.</a:t>
            </a:r>
          </a:p>
        </p:txBody>
      </p:sp>
    </p:spTree>
    <p:extLst>
      <p:ext uri="{BB962C8B-B14F-4D97-AF65-F5344CB8AC3E}">
        <p14:creationId xmlns:p14="http://schemas.microsoft.com/office/powerpoint/2010/main" val="4010772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2358</TotalTime>
  <Words>783</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Arial</vt:lpstr>
      <vt:lpstr>Calibri</vt:lpstr>
      <vt:lpstr>Calibri Light</vt:lpstr>
      <vt:lpstr>Courier New</vt:lpstr>
      <vt:lpstr>Office Theme</vt:lpstr>
      <vt:lpstr>Prison Ministry</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Stamelos</dc:creator>
  <cp:lastModifiedBy>Admin</cp:lastModifiedBy>
  <cp:revision>3</cp:revision>
  <dcterms:created xsi:type="dcterms:W3CDTF">2022-08-22T18:58:33Z</dcterms:created>
  <dcterms:modified xsi:type="dcterms:W3CDTF">2024-03-13T22:15:39Z</dcterms:modified>
</cp:coreProperties>
</file>